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7" r:id="rId1"/>
  </p:sldMasterIdLst>
  <p:sldIdLst>
    <p:sldId id="256" r:id="rId2"/>
  </p:sldIdLst>
  <p:sldSz cx="21386800" cy="30279975"/>
  <p:notesSz cx="6797675" cy="9926638"/>
  <p:defaultTextStyle>
    <a:defPPr>
      <a:defRPr lang="pl-PL"/>
    </a:defPPr>
    <a:lvl1pPr algn="l" rtl="0" eaLnBrk="0" fontAlgn="base" hangingPunct="0">
      <a:spcBef>
        <a:spcPct val="0"/>
      </a:spcBef>
      <a:spcAft>
        <a:spcPct val="0"/>
      </a:spcAft>
      <a:defRPr sz="55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55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55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55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5500" kern="1200">
        <a:solidFill>
          <a:schemeClr val="tx1"/>
        </a:solidFill>
        <a:latin typeface="Arial" panose="020B0604020202020204" pitchFamily="34" charset="0"/>
        <a:ea typeface="+mn-ea"/>
        <a:cs typeface="+mn-cs"/>
      </a:defRPr>
    </a:lvl5pPr>
    <a:lvl6pPr marL="2286000" algn="l" defTabSz="914400" rtl="0" eaLnBrk="1" latinLnBrk="0" hangingPunct="1">
      <a:defRPr sz="5500" kern="1200">
        <a:solidFill>
          <a:schemeClr val="tx1"/>
        </a:solidFill>
        <a:latin typeface="Arial" panose="020B0604020202020204" pitchFamily="34" charset="0"/>
        <a:ea typeface="+mn-ea"/>
        <a:cs typeface="+mn-cs"/>
      </a:defRPr>
    </a:lvl6pPr>
    <a:lvl7pPr marL="2743200" algn="l" defTabSz="914400" rtl="0" eaLnBrk="1" latinLnBrk="0" hangingPunct="1">
      <a:defRPr sz="5500" kern="1200">
        <a:solidFill>
          <a:schemeClr val="tx1"/>
        </a:solidFill>
        <a:latin typeface="Arial" panose="020B0604020202020204" pitchFamily="34" charset="0"/>
        <a:ea typeface="+mn-ea"/>
        <a:cs typeface="+mn-cs"/>
      </a:defRPr>
    </a:lvl7pPr>
    <a:lvl8pPr marL="3200400" algn="l" defTabSz="914400" rtl="0" eaLnBrk="1" latinLnBrk="0" hangingPunct="1">
      <a:defRPr sz="5500" kern="1200">
        <a:solidFill>
          <a:schemeClr val="tx1"/>
        </a:solidFill>
        <a:latin typeface="Arial" panose="020B0604020202020204" pitchFamily="34" charset="0"/>
        <a:ea typeface="+mn-ea"/>
        <a:cs typeface="+mn-cs"/>
      </a:defRPr>
    </a:lvl8pPr>
    <a:lvl9pPr marL="3657600" algn="l" defTabSz="914400" rtl="0" eaLnBrk="1" latinLnBrk="0" hangingPunct="1">
      <a:defRPr sz="55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9537">
          <p15:clr>
            <a:srgbClr val="A4A3A4"/>
          </p15:clr>
        </p15:guide>
        <p15:guide id="2" pos="67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713D"/>
    <a:srgbClr val="3A3668"/>
    <a:srgbClr val="006E77"/>
    <a:srgbClr val="99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598" autoAdjust="0"/>
  </p:normalViewPr>
  <p:slideViewPr>
    <p:cSldViewPr>
      <p:cViewPr>
        <p:scale>
          <a:sx n="50" d="100"/>
          <a:sy n="50" d="100"/>
        </p:scale>
        <p:origin x="-582" y="6372"/>
      </p:cViewPr>
      <p:guideLst>
        <p:guide orient="horz" pos="9537"/>
        <p:guide pos="673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603375" y="9405938"/>
            <a:ext cx="18180050" cy="6491287"/>
          </a:xfrm>
        </p:spPr>
        <p:txBody>
          <a:bodyPr/>
          <a:lstStyle/>
          <a:p>
            <a:r>
              <a:rPr lang="pl-PL"/>
              <a:t>Kliknij, aby edytować styl</a:t>
            </a:r>
          </a:p>
        </p:txBody>
      </p:sp>
      <p:sp>
        <p:nvSpPr>
          <p:cNvPr id="3" name="Podtytuł 2"/>
          <p:cNvSpPr>
            <a:spLocks noGrp="1"/>
          </p:cNvSpPr>
          <p:nvPr>
            <p:ph type="subTitle" idx="1"/>
          </p:nvPr>
        </p:nvSpPr>
        <p:spPr>
          <a:xfrm>
            <a:off x="3208338" y="17159288"/>
            <a:ext cx="14970125" cy="77374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BDB5DF75-B595-4CBA-B3F1-C6F0195EA0E1}" type="slidenum">
              <a:rPr lang="pl-PL" altLang="pl-PL"/>
              <a:pPr>
                <a:defRPr/>
              </a:pPr>
              <a:t>‹#›</a:t>
            </a:fld>
            <a:endParaRPr lang="pl-PL" altLang="pl-PL"/>
          </a:p>
        </p:txBody>
      </p:sp>
    </p:spTree>
    <p:extLst>
      <p:ext uri="{BB962C8B-B14F-4D97-AF65-F5344CB8AC3E}">
        <p14:creationId xmlns:p14="http://schemas.microsoft.com/office/powerpoint/2010/main" val="1002470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3324D8ED-A0FE-4C94-8206-0E8520F88FEE}" type="slidenum">
              <a:rPr lang="pl-PL" altLang="pl-PL"/>
              <a:pPr>
                <a:defRPr/>
              </a:pPr>
              <a:t>‹#›</a:t>
            </a:fld>
            <a:endParaRPr lang="pl-PL" altLang="pl-PL"/>
          </a:p>
        </p:txBody>
      </p:sp>
    </p:spTree>
    <p:extLst>
      <p:ext uri="{BB962C8B-B14F-4D97-AF65-F5344CB8AC3E}">
        <p14:creationId xmlns:p14="http://schemas.microsoft.com/office/powerpoint/2010/main" val="2946520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15505113" y="1212850"/>
            <a:ext cx="4811712" cy="2583497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1069975" y="1212850"/>
            <a:ext cx="14282738" cy="2583497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538BEC79-D066-4251-BB0E-00D3C5CF5688}" type="slidenum">
              <a:rPr lang="pl-PL" altLang="pl-PL"/>
              <a:pPr>
                <a:defRPr/>
              </a:pPr>
              <a:t>‹#›</a:t>
            </a:fld>
            <a:endParaRPr lang="pl-PL" altLang="pl-PL"/>
          </a:p>
        </p:txBody>
      </p:sp>
    </p:spTree>
    <p:extLst>
      <p:ext uri="{BB962C8B-B14F-4D97-AF65-F5344CB8AC3E}">
        <p14:creationId xmlns:p14="http://schemas.microsoft.com/office/powerpoint/2010/main" val="3249729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D3FBC9A4-4E0C-4B19-89CA-24B429B90C36}" type="slidenum">
              <a:rPr lang="pl-PL" altLang="pl-PL"/>
              <a:pPr>
                <a:defRPr/>
              </a:pPr>
              <a:t>‹#›</a:t>
            </a:fld>
            <a:endParaRPr lang="pl-PL" altLang="pl-PL"/>
          </a:p>
        </p:txBody>
      </p:sp>
    </p:spTree>
    <p:extLst>
      <p:ext uri="{BB962C8B-B14F-4D97-AF65-F5344CB8AC3E}">
        <p14:creationId xmlns:p14="http://schemas.microsoft.com/office/powerpoint/2010/main" val="113266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689100" y="19457988"/>
            <a:ext cx="18178463" cy="6013450"/>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1689100" y="12833350"/>
            <a:ext cx="18178463" cy="6624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0C84345B-3F72-40DB-B71D-73E8DFBD7A55}" type="slidenum">
              <a:rPr lang="pl-PL" altLang="pl-PL"/>
              <a:pPr>
                <a:defRPr/>
              </a:pPr>
              <a:t>‹#›</a:t>
            </a:fld>
            <a:endParaRPr lang="pl-PL" altLang="pl-PL"/>
          </a:p>
        </p:txBody>
      </p:sp>
    </p:spTree>
    <p:extLst>
      <p:ext uri="{BB962C8B-B14F-4D97-AF65-F5344CB8AC3E}">
        <p14:creationId xmlns:p14="http://schemas.microsoft.com/office/powerpoint/2010/main" val="1385365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1069975" y="7065963"/>
            <a:ext cx="9547225" cy="19981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10769600" y="7065963"/>
            <a:ext cx="9547225" cy="19981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10C61DE3-B17E-489C-8D55-4DAD76939C8F}" type="slidenum">
              <a:rPr lang="pl-PL" altLang="pl-PL"/>
              <a:pPr>
                <a:defRPr/>
              </a:pPr>
              <a:t>‹#›</a:t>
            </a:fld>
            <a:endParaRPr lang="pl-PL" altLang="pl-PL"/>
          </a:p>
        </p:txBody>
      </p:sp>
    </p:spTree>
    <p:extLst>
      <p:ext uri="{BB962C8B-B14F-4D97-AF65-F5344CB8AC3E}">
        <p14:creationId xmlns:p14="http://schemas.microsoft.com/office/powerpoint/2010/main" val="88928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1069975" y="6778625"/>
            <a:ext cx="9448800"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1069975" y="9602788"/>
            <a:ext cx="9448800"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10864850" y="6778625"/>
            <a:ext cx="9451975"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10864850" y="9602788"/>
            <a:ext cx="9451975"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p>
        </p:txBody>
      </p:sp>
      <p:sp>
        <p:nvSpPr>
          <p:cNvPr id="8" name="Rectangle 5"/>
          <p:cNvSpPr>
            <a:spLocks noGrp="1" noChangeArrowheads="1"/>
          </p:cNvSpPr>
          <p:nvPr>
            <p:ph type="ftr" sz="quarter" idx="11"/>
          </p:nvPr>
        </p:nvSpPr>
        <p:spPr>
          <a:ln/>
        </p:spPr>
        <p:txBody>
          <a:bodyPr/>
          <a:lstStyle>
            <a:lvl1pPr>
              <a:defRPr/>
            </a:lvl1pPr>
          </a:lstStyle>
          <a:p>
            <a:pPr>
              <a:defRPr/>
            </a:pPr>
            <a:endParaRPr lang="pl-PL"/>
          </a:p>
        </p:txBody>
      </p:sp>
      <p:sp>
        <p:nvSpPr>
          <p:cNvPr id="9" name="Rectangle 6"/>
          <p:cNvSpPr>
            <a:spLocks noGrp="1" noChangeArrowheads="1"/>
          </p:cNvSpPr>
          <p:nvPr>
            <p:ph type="sldNum" sz="quarter" idx="12"/>
          </p:nvPr>
        </p:nvSpPr>
        <p:spPr>
          <a:ln/>
        </p:spPr>
        <p:txBody>
          <a:bodyPr/>
          <a:lstStyle>
            <a:lvl1pPr>
              <a:defRPr/>
            </a:lvl1pPr>
          </a:lstStyle>
          <a:p>
            <a:pPr>
              <a:defRPr/>
            </a:pPr>
            <a:fld id="{F5EAE789-69C5-496B-A13F-C262A3AC31B3}" type="slidenum">
              <a:rPr lang="pl-PL" altLang="pl-PL"/>
              <a:pPr>
                <a:defRPr/>
              </a:pPr>
              <a:t>‹#›</a:t>
            </a:fld>
            <a:endParaRPr lang="pl-PL" altLang="pl-PL"/>
          </a:p>
        </p:txBody>
      </p:sp>
    </p:spTree>
    <p:extLst>
      <p:ext uri="{BB962C8B-B14F-4D97-AF65-F5344CB8AC3E}">
        <p14:creationId xmlns:p14="http://schemas.microsoft.com/office/powerpoint/2010/main" val="345031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p>
        </p:txBody>
      </p:sp>
      <p:sp>
        <p:nvSpPr>
          <p:cNvPr id="4" name="Rectangle 5"/>
          <p:cNvSpPr>
            <a:spLocks noGrp="1" noChangeArrowheads="1"/>
          </p:cNvSpPr>
          <p:nvPr>
            <p:ph type="ftr" sz="quarter" idx="11"/>
          </p:nvPr>
        </p:nvSpPr>
        <p:spPr>
          <a:ln/>
        </p:spPr>
        <p:txBody>
          <a:bodyPr/>
          <a:lstStyle>
            <a:lvl1pPr>
              <a:defRPr/>
            </a:lvl1pPr>
          </a:lstStyle>
          <a:p>
            <a:pPr>
              <a:defRPr/>
            </a:pPr>
            <a:endParaRPr lang="pl-PL"/>
          </a:p>
        </p:txBody>
      </p:sp>
      <p:sp>
        <p:nvSpPr>
          <p:cNvPr id="5" name="Rectangle 6"/>
          <p:cNvSpPr>
            <a:spLocks noGrp="1" noChangeArrowheads="1"/>
          </p:cNvSpPr>
          <p:nvPr>
            <p:ph type="sldNum" sz="quarter" idx="12"/>
          </p:nvPr>
        </p:nvSpPr>
        <p:spPr>
          <a:ln/>
        </p:spPr>
        <p:txBody>
          <a:bodyPr/>
          <a:lstStyle>
            <a:lvl1pPr>
              <a:defRPr/>
            </a:lvl1pPr>
          </a:lstStyle>
          <a:p>
            <a:pPr>
              <a:defRPr/>
            </a:pPr>
            <a:fld id="{81669655-BF51-4690-BE1B-DD1169F12EB2}" type="slidenum">
              <a:rPr lang="pl-PL" altLang="pl-PL"/>
              <a:pPr>
                <a:defRPr/>
              </a:pPr>
              <a:t>‹#›</a:t>
            </a:fld>
            <a:endParaRPr lang="pl-PL" altLang="pl-PL"/>
          </a:p>
        </p:txBody>
      </p:sp>
    </p:spTree>
    <p:extLst>
      <p:ext uri="{BB962C8B-B14F-4D97-AF65-F5344CB8AC3E}">
        <p14:creationId xmlns:p14="http://schemas.microsoft.com/office/powerpoint/2010/main" val="1554338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p>
        </p:txBody>
      </p:sp>
      <p:sp>
        <p:nvSpPr>
          <p:cNvPr id="3" name="Rectangle 5"/>
          <p:cNvSpPr>
            <a:spLocks noGrp="1" noChangeArrowheads="1"/>
          </p:cNvSpPr>
          <p:nvPr>
            <p:ph type="ftr" sz="quarter" idx="11"/>
          </p:nvPr>
        </p:nvSpPr>
        <p:spPr>
          <a:ln/>
        </p:spPr>
        <p:txBody>
          <a:bodyPr/>
          <a:lstStyle>
            <a:lvl1pPr>
              <a:defRPr/>
            </a:lvl1pPr>
          </a:lstStyle>
          <a:p>
            <a:pPr>
              <a:defRPr/>
            </a:pPr>
            <a:endParaRPr lang="pl-PL"/>
          </a:p>
        </p:txBody>
      </p:sp>
      <p:sp>
        <p:nvSpPr>
          <p:cNvPr id="4" name="Rectangle 6"/>
          <p:cNvSpPr>
            <a:spLocks noGrp="1" noChangeArrowheads="1"/>
          </p:cNvSpPr>
          <p:nvPr>
            <p:ph type="sldNum" sz="quarter" idx="12"/>
          </p:nvPr>
        </p:nvSpPr>
        <p:spPr>
          <a:ln/>
        </p:spPr>
        <p:txBody>
          <a:bodyPr/>
          <a:lstStyle>
            <a:lvl1pPr>
              <a:defRPr/>
            </a:lvl1pPr>
          </a:lstStyle>
          <a:p>
            <a:pPr>
              <a:defRPr/>
            </a:pPr>
            <a:fld id="{568B4D38-C277-472F-9A6C-769DAFEF6176}" type="slidenum">
              <a:rPr lang="pl-PL" altLang="pl-PL"/>
              <a:pPr>
                <a:defRPr/>
              </a:pPr>
              <a:t>‹#›</a:t>
            </a:fld>
            <a:endParaRPr lang="pl-PL" altLang="pl-PL"/>
          </a:p>
        </p:txBody>
      </p:sp>
    </p:spTree>
    <p:extLst>
      <p:ext uri="{BB962C8B-B14F-4D97-AF65-F5344CB8AC3E}">
        <p14:creationId xmlns:p14="http://schemas.microsoft.com/office/powerpoint/2010/main" val="1276524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069975" y="1204913"/>
            <a:ext cx="7035800" cy="513080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8361363" y="1204913"/>
            <a:ext cx="11955462" cy="258445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1069975" y="6335713"/>
            <a:ext cx="7035800" cy="20713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9E7F2382-C846-480C-94E4-2D017D7D9B37}" type="slidenum">
              <a:rPr lang="pl-PL" altLang="pl-PL"/>
              <a:pPr>
                <a:defRPr/>
              </a:pPr>
              <a:t>‹#›</a:t>
            </a:fld>
            <a:endParaRPr lang="pl-PL" altLang="pl-PL"/>
          </a:p>
        </p:txBody>
      </p:sp>
    </p:spTree>
    <p:extLst>
      <p:ext uri="{BB962C8B-B14F-4D97-AF65-F5344CB8AC3E}">
        <p14:creationId xmlns:p14="http://schemas.microsoft.com/office/powerpoint/2010/main" val="705030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192588" y="21196300"/>
            <a:ext cx="12831762" cy="2501900"/>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4192588" y="2705100"/>
            <a:ext cx="12831762" cy="181689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4192588" y="23698200"/>
            <a:ext cx="12831762" cy="3554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2FA12884-A22E-4A06-B4F9-F1E6F916A23F}" type="slidenum">
              <a:rPr lang="pl-PL" altLang="pl-PL"/>
              <a:pPr>
                <a:defRPr/>
              </a:pPr>
              <a:t>‹#›</a:t>
            </a:fld>
            <a:endParaRPr lang="pl-PL" altLang="pl-PL"/>
          </a:p>
        </p:txBody>
      </p:sp>
    </p:spTree>
    <p:extLst>
      <p:ext uri="{BB962C8B-B14F-4D97-AF65-F5344CB8AC3E}">
        <p14:creationId xmlns:p14="http://schemas.microsoft.com/office/powerpoint/2010/main" val="2499794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9975" y="1212850"/>
            <a:ext cx="19246850"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1818" tIns="140909" rIns="281818" bIns="140909"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1069975" y="7065963"/>
            <a:ext cx="19246850" cy="1998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1818" tIns="140909" rIns="281818" bIns="140909"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93188" name="Rectangle 4"/>
          <p:cNvSpPr>
            <a:spLocks noGrp="1" noChangeArrowheads="1"/>
          </p:cNvSpPr>
          <p:nvPr>
            <p:ph type="dt" sz="half" idx="2"/>
          </p:nvPr>
        </p:nvSpPr>
        <p:spPr bwMode="auto">
          <a:xfrm>
            <a:off x="1069975" y="27571700"/>
            <a:ext cx="4989513" cy="2106613"/>
          </a:xfrm>
          <a:prstGeom prst="rect">
            <a:avLst/>
          </a:prstGeom>
          <a:noFill/>
          <a:ln w="9525">
            <a:noFill/>
            <a:miter lim="800000"/>
            <a:headEnd/>
            <a:tailEnd/>
          </a:ln>
          <a:effectLst/>
        </p:spPr>
        <p:txBody>
          <a:bodyPr vert="horz" wrap="square" lIns="281818" tIns="140909" rIns="281818" bIns="140909" numCol="1" anchor="t" anchorCtr="0" compatLnSpc="1">
            <a:prstTxWarp prst="textNoShape">
              <a:avLst/>
            </a:prstTxWarp>
          </a:bodyPr>
          <a:lstStyle>
            <a:lvl1pPr eaLnBrk="1" hangingPunct="1">
              <a:defRPr sz="4300">
                <a:latin typeface="Arial" charset="0"/>
              </a:defRPr>
            </a:lvl1pPr>
          </a:lstStyle>
          <a:p>
            <a:pPr>
              <a:defRPr/>
            </a:pPr>
            <a:endParaRPr lang="pl-PL"/>
          </a:p>
        </p:txBody>
      </p:sp>
      <p:sp>
        <p:nvSpPr>
          <p:cNvPr id="93189" name="Rectangle 5"/>
          <p:cNvSpPr>
            <a:spLocks noGrp="1" noChangeArrowheads="1"/>
          </p:cNvSpPr>
          <p:nvPr>
            <p:ph type="ftr" sz="quarter" idx="3"/>
          </p:nvPr>
        </p:nvSpPr>
        <p:spPr bwMode="auto">
          <a:xfrm>
            <a:off x="7307263" y="27571700"/>
            <a:ext cx="6772275" cy="2106613"/>
          </a:xfrm>
          <a:prstGeom prst="rect">
            <a:avLst/>
          </a:prstGeom>
          <a:noFill/>
          <a:ln w="9525">
            <a:noFill/>
            <a:miter lim="800000"/>
            <a:headEnd/>
            <a:tailEnd/>
          </a:ln>
          <a:effectLst/>
        </p:spPr>
        <p:txBody>
          <a:bodyPr vert="horz" wrap="square" lIns="281818" tIns="140909" rIns="281818" bIns="140909" numCol="1" anchor="t" anchorCtr="0" compatLnSpc="1">
            <a:prstTxWarp prst="textNoShape">
              <a:avLst/>
            </a:prstTxWarp>
          </a:bodyPr>
          <a:lstStyle>
            <a:lvl1pPr algn="ctr" eaLnBrk="1" hangingPunct="1">
              <a:defRPr sz="4300">
                <a:latin typeface="Arial" charset="0"/>
              </a:defRPr>
            </a:lvl1pPr>
          </a:lstStyle>
          <a:p>
            <a:pPr>
              <a:defRPr/>
            </a:pPr>
            <a:endParaRPr lang="pl-PL"/>
          </a:p>
        </p:txBody>
      </p:sp>
      <p:sp>
        <p:nvSpPr>
          <p:cNvPr id="93190" name="Rectangle 6"/>
          <p:cNvSpPr>
            <a:spLocks noGrp="1" noChangeArrowheads="1"/>
          </p:cNvSpPr>
          <p:nvPr>
            <p:ph type="sldNum" sz="quarter" idx="4"/>
          </p:nvPr>
        </p:nvSpPr>
        <p:spPr bwMode="auto">
          <a:xfrm>
            <a:off x="15327313" y="27571700"/>
            <a:ext cx="4989512" cy="2106613"/>
          </a:xfrm>
          <a:prstGeom prst="rect">
            <a:avLst/>
          </a:prstGeom>
          <a:noFill/>
          <a:ln w="9525">
            <a:noFill/>
            <a:miter lim="800000"/>
            <a:headEnd/>
            <a:tailEnd/>
          </a:ln>
          <a:effectLst/>
        </p:spPr>
        <p:txBody>
          <a:bodyPr vert="horz" wrap="square" lIns="281818" tIns="140909" rIns="281818" bIns="140909" numCol="1" anchor="t" anchorCtr="0" compatLnSpc="1">
            <a:prstTxWarp prst="textNoShape">
              <a:avLst/>
            </a:prstTxWarp>
          </a:bodyPr>
          <a:lstStyle>
            <a:lvl1pPr algn="r" eaLnBrk="1" hangingPunct="1">
              <a:defRPr sz="4300"/>
            </a:lvl1pPr>
          </a:lstStyle>
          <a:p>
            <a:pPr>
              <a:defRPr/>
            </a:pPr>
            <a:fld id="{0E28FE15-D944-4379-B814-324CD42603FC}"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ctr" defTabSz="2817813" rtl="0" eaLnBrk="0" fontAlgn="base" hangingPunct="0">
        <a:spcBef>
          <a:spcPct val="0"/>
        </a:spcBef>
        <a:spcAft>
          <a:spcPct val="0"/>
        </a:spcAft>
        <a:defRPr sz="13600">
          <a:solidFill>
            <a:schemeClr val="tx2"/>
          </a:solidFill>
          <a:latin typeface="+mj-lt"/>
          <a:ea typeface="+mj-ea"/>
          <a:cs typeface="+mj-cs"/>
        </a:defRPr>
      </a:lvl1pPr>
      <a:lvl2pPr algn="ctr" defTabSz="2817813" rtl="0" eaLnBrk="0" fontAlgn="base" hangingPunct="0">
        <a:spcBef>
          <a:spcPct val="0"/>
        </a:spcBef>
        <a:spcAft>
          <a:spcPct val="0"/>
        </a:spcAft>
        <a:defRPr sz="13600">
          <a:solidFill>
            <a:schemeClr val="tx2"/>
          </a:solidFill>
          <a:latin typeface="Arial" charset="0"/>
        </a:defRPr>
      </a:lvl2pPr>
      <a:lvl3pPr algn="ctr" defTabSz="2817813" rtl="0" eaLnBrk="0" fontAlgn="base" hangingPunct="0">
        <a:spcBef>
          <a:spcPct val="0"/>
        </a:spcBef>
        <a:spcAft>
          <a:spcPct val="0"/>
        </a:spcAft>
        <a:defRPr sz="13600">
          <a:solidFill>
            <a:schemeClr val="tx2"/>
          </a:solidFill>
          <a:latin typeface="Arial" charset="0"/>
        </a:defRPr>
      </a:lvl3pPr>
      <a:lvl4pPr algn="ctr" defTabSz="2817813" rtl="0" eaLnBrk="0" fontAlgn="base" hangingPunct="0">
        <a:spcBef>
          <a:spcPct val="0"/>
        </a:spcBef>
        <a:spcAft>
          <a:spcPct val="0"/>
        </a:spcAft>
        <a:defRPr sz="13600">
          <a:solidFill>
            <a:schemeClr val="tx2"/>
          </a:solidFill>
          <a:latin typeface="Arial" charset="0"/>
        </a:defRPr>
      </a:lvl4pPr>
      <a:lvl5pPr algn="ctr" defTabSz="2817813" rtl="0" eaLnBrk="0" fontAlgn="base" hangingPunct="0">
        <a:spcBef>
          <a:spcPct val="0"/>
        </a:spcBef>
        <a:spcAft>
          <a:spcPct val="0"/>
        </a:spcAft>
        <a:defRPr sz="13600">
          <a:solidFill>
            <a:schemeClr val="tx2"/>
          </a:solidFill>
          <a:latin typeface="Arial" charset="0"/>
        </a:defRPr>
      </a:lvl5pPr>
      <a:lvl6pPr marL="457200" algn="ctr" defTabSz="2817813" rtl="0" fontAlgn="base">
        <a:spcBef>
          <a:spcPct val="0"/>
        </a:spcBef>
        <a:spcAft>
          <a:spcPct val="0"/>
        </a:spcAft>
        <a:defRPr sz="13600">
          <a:solidFill>
            <a:schemeClr val="tx2"/>
          </a:solidFill>
          <a:latin typeface="Arial" charset="0"/>
        </a:defRPr>
      </a:lvl6pPr>
      <a:lvl7pPr marL="914400" algn="ctr" defTabSz="2817813" rtl="0" fontAlgn="base">
        <a:spcBef>
          <a:spcPct val="0"/>
        </a:spcBef>
        <a:spcAft>
          <a:spcPct val="0"/>
        </a:spcAft>
        <a:defRPr sz="13600">
          <a:solidFill>
            <a:schemeClr val="tx2"/>
          </a:solidFill>
          <a:latin typeface="Arial" charset="0"/>
        </a:defRPr>
      </a:lvl7pPr>
      <a:lvl8pPr marL="1371600" algn="ctr" defTabSz="2817813" rtl="0" fontAlgn="base">
        <a:spcBef>
          <a:spcPct val="0"/>
        </a:spcBef>
        <a:spcAft>
          <a:spcPct val="0"/>
        </a:spcAft>
        <a:defRPr sz="13600">
          <a:solidFill>
            <a:schemeClr val="tx2"/>
          </a:solidFill>
          <a:latin typeface="Arial" charset="0"/>
        </a:defRPr>
      </a:lvl8pPr>
      <a:lvl9pPr marL="1828800" algn="ctr" defTabSz="2817813" rtl="0" fontAlgn="base">
        <a:spcBef>
          <a:spcPct val="0"/>
        </a:spcBef>
        <a:spcAft>
          <a:spcPct val="0"/>
        </a:spcAft>
        <a:defRPr sz="13600">
          <a:solidFill>
            <a:schemeClr val="tx2"/>
          </a:solidFill>
          <a:latin typeface="Arial" charset="0"/>
        </a:defRPr>
      </a:lvl9pPr>
    </p:titleStyle>
    <p:bodyStyle>
      <a:lvl1pPr marL="1057275" indent="-1057275" algn="l" defTabSz="2817813" rtl="0" eaLnBrk="0" fontAlgn="base" hangingPunct="0">
        <a:spcBef>
          <a:spcPct val="20000"/>
        </a:spcBef>
        <a:spcAft>
          <a:spcPct val="0"/>
        </a:spcAft>
        <a:buChar char="•"/>
        <a:defRPr sz="9900">
          <a:solidFill>
            <a:schemeClr val="tx1"/>
          </a:solidFill>
          <a:latin typeface="+mn-lt"/>
          <a:ea typeface="+mn-ea"/>
          <a:cs typeface="+mn-cs"/>
        </a:defRPr>
      </a:lvl1pPr>
      <a:lvl2pPr marL="2289175" indent="-879475" algn="l" defTabSz="2817813" rtl="0" eaLnBrk="0" fontAlgn="base" hangingPunct="0">
        <a:spcBef>
          <a:spcPct val="20000"/>
        </a:spcBef>
        <a:spcAft>
          <a:spcPct val="0"/>
        </a:spcAft>
        <a:buChar char="–"/>
        <a:defRPr sz="8600">
          <a:solidFill>
            <a:schemeClr val="tx1"/>
          </a:solidFill>
          <a:latin typeface="+mn-lt"/>
        </a:defRPr>
      </a:lvl2pPr>
      <a:lvl3pPr marL="3522663" indent="-704850" algn="l" defTabSz="2817813" rtl="0" eaLnBrk="0" fontAlgn="base" hangingPunct="0">
        <a:spcBef>
          <a:spcPct val="20000"/>
        </a:spcBef>
        <a:spcAft>
          <a:spcPct val="0"/>
        </a:spcAft>
        <a:buChar char="•"/>
        <a:defRPr sz="7400">
          <a:solidFill>
            <a:schemeClr val="tx1"/>
          </a:solidFill>
          <a:latin typeface="+mn-lt"/>
        </a:defRPr>
      </a:lvl3pPr>
      <a:lvl4pPr marL="4932363" indent="-704850" algn="l" defTabSz="2817813" rtl="0" eaLnBrk="0" fontAlgn="base" hangingPunct="0">
        <a:spcBef>
          <a:spcPct val="20000"/>
        </a:spcBef>
        <a:spcAft>
          <a:spcPct val="0"/>
        </a:spcAft>
        <a:buChar char="–"/>
        <a:defRPr sz="6200">
          <a:solidFill>
            <a:schemeClr val="tx1"/>
          </a:solidFill>
          <a:latin typeface="+mn-lt"/>
        </a:defRPr>
      </a:lvl4pPr>
      <a:lvl5pPr marL="6340475" indent="-704850" algn="l" defTabSz="2817813" rtl="0" eaLnBrk="0" fontAlgn="base" hangingPunct="0">
        <a:spcBef>
          <a:spcPct val="20000"/>
        </a:spcBef>
        <a:spcAft>
          <a:spcPct val="0"/>
        </a:spcAft>
        <a:buChar char="»"/>
        <a:defRPr sz="6200">
          <a:solidFill>
            <a:schemeClr val="tx1"/>
          </a:solidFill>
          <a:latin typeface="+mn-lt"/>
        </a:defRPr>
      </a:lvl5pPr>
      <a:lvl6pPr marL="6797675" indent="-704850" algn="l" defTabSz="2817813" rtl="0" fontAlgn="base">
        <a:spcBef>
          <a:spcPct val="20000"/>
        </a:spcBef>
        <a:spcAft>
          <a:spcPct val="0"/>
        </a:spcAft>
        <a:buChar char="»"/>
        <a:defRPr sz="6200">
          <a:solidFill>
            <a:schemeClr val="tx1"/>
          </a:solidFill>
          <a:latin typeface="+mn-lt"/>
        </a:defRPr>
      </a:lvl6pPr>
      <a:lvl7pPr marL="7254875" indent="-704850" algn="l" defTabSz="2817813" rtl="0" fontAlgn="base">
        <a:spcBef>
          <a:spcPct val="20000"/>
        </a:spcBef>
        <a:spcAft>
          <a:spcPct val="0"/>
        </a:spcAft>
        <a:buChar char="»"/>
        <a:defRPr sz="6200">
          <a:solidFill>
            <a:schemeClr val="tx1"/>
          </a:solidFill>
          <a:latin typeface="+mn-lt"/>
        </a:defRPr>
      </a:lvl7pPr>
      <a:lvl8pPr marL="7712075" indent="-704850" algn="l" defTabSz="2817813" rtl="0" fontAlgn="base">
        <a:spcBef>
          <a:spcPct val="20000"/>
        </a:spcBef>
        <a:spcAft>
          <a:spcPct val="0"/>
        </a:spcAft>
        <a:buChar char="»"/>
        <a:defRPr sz="6200">
          <a:solidFill>
            <a:schemeClr val="tx1"/>
          </a:solidFill>
          <a:latin typeface="+mn-lt"/>
        </a:defRPr>
      </a:lvl8pPr>
      <a:lvl9pPr marL="8169275" indent="-704850" algn="l" defTabSz="2817813" rtl="0" fontAlgn="base">
        <a:spcBef>
          <a:spcPct val="20000"/>
        </a:spcBef>
        <a:spcAft>
          <a:spcPct val="0"/>
        </a:spcAft>
        <a:buChar char="»"/>
        <a:defRPr sz="62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hyperlink" Target="https://www.spectrosci.com/default/assets/File/SpectroSci_OilAnalysisHandbook_FINAL_2014-08.pdf" TargetMode="Externa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8"/>
          <p:cNvSpPr>
            <a:spLocks noChangeArrowheads="1"/>
          </p:cNvSpPr>
          <p:nvPr/>
        </p:nvSpPr>
        <p:spPr bwMode="auto">
          <a:xfrm>
            <a:off x="20558125" y="0"/>
            <a:ext cx="431800" cy="30279975"/>
          </a:xfrm>
          <a:prstGeom prst="rect">
            <a:avLst/>
          </a:prstGeom>
          <a:solidFill>
            <a:srgbClr val="002060"/>
          </a:solidFill>
          <a:ln w="9525">
            <a:solidFill>
              <a:srgbClr val="006E77"/>
            </a:solidFill>
            <a:miter lim="800000"/>
            <a:headEnd/>
            <a:tailEnd/>
          </a:ln>
        </p:spPr>
        <p:txBody>
          <a:bodyPr wrap="none" anchor="ctr"/>
          <a:lstStyle>
            <a:lvl1pPr>
              <a:spcBef>
                <a:spcPct val="20000"/>
              </a:spcBef>
              <a:buChar char="•"/>
              <a:defRPr sz="9900">
                <a:solidFill>
                  <a:schemeClr val="tx1"/>
                </a:solidFill>
                <a:latin typeface="Arial" panose="020B0604020202020204" pitchFamily="34" charset="0"/>
              </a:defRPr>
            </a:lvl1pPr>
            <a:lvl2pPr marL="742950" indent="-285750">
              <a:spcBef>
                <a:spcPct val="20000"/>
              </a:spcBef>
              <a:buChar char="–"/>
              <a:defRPr sz="8600">
                <a:solidFill>
                  <a:schemeClr val="tx1"/>
                </a:solidFill>
                <a:latin typeface="Arial" panose="020B0604020202020204" pitchFamily="34" charset="0"/>
              </a:defRPr>
            </a:lvl2pPr>
            <a:lvl3pPr marL="1143000" indent="-228600">
              <a:spcBef>
                <a:spcPct val="20000"/>
              </a:spcBef>
              <a:buChar char="•"/>
              <a:defRPr sz="7400">
                <a:solidFill>
                  <a:schemeClr val="tx1"/>
                </a:solidFill>
                <a:latin typeface="Arial" panose="020B0604020202020204" pitchFamily="34" charset="0"/>
              </a:defRPr>
            </a:lvl3pPr>
            <a:lvl4pPr marL="1600200" indent="-228600">
              <a:spcBef>
                <a:spcPct val="20000"/>
              </a:spcBef>
              <a:buChar char="–"/>
              <a:defRPr sz="6200">
                <a:solidFill>
                  <a:schemeClr val="tx1"/>
                </a:solidFill>
                <a:latin typeface="Arial" panose="020B0604020202020204" pitchFamily="34" charset="0"/>
              </a:defRPr>
            </a:lvl4pPr>
            <a:lvl5pPr marL="2057400" indent="-228600">
              <a:spcBef>
                <a:spcPct val="20000"/>
              </a:spcBef>
              <a:buChar char="»"/>
              <a:defRPr sz="6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6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6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6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6200">
                <a:solidFill>
                  <a:schemeClr val="tx1"/>
                </a:solidFill>
                <a:latin typeface="Arial" panose="020B0604020202020204" pitchFamily="34" charset="0"/>
              </a:defRPr>
            </a:lvl9pPr>
          </a:lstStyle>
          <a:p>
            <a:pPr eaLnBrk="1" hangingPunct="1">
              <a:spcBef>
                <a:spcPct val="0"/>
              </a:spcBef>
              <a:buFontTx/>
              <a:buNone/>
            </a:pPr>
            <a:endParaRPr lang="pl-PL" altLang="pl-PL" sz="5500"/>
          </a:p>
        </p:txBody>
      </p:sp>
      <p:sp>
        <p:nvSpPr>
          <p:cNvPr id="2051" name="Rectangle 8"/>
          <p:cNvSpPr>
            <a:spLocks noChangeArrowheads="1"/>
          </p:cNvSpPr>
          <p:nvPr/>
        </p:nvSpPr>
        <p:spPr bwMode="auto">
          <a:xfrm>
            <a:off x="0" y="287338"/>
            <a:ext cx="21386800" cy="431800"/>
          </a:xfrm>
          <a:prstGeom prst="rect">
            <a:avLst/>
          </a:prstGeom>
          <a:solidFill>
            <a:srgbClr val="002060"/>
          </a:solidFill>
          <a:ln w="9525">
            <a:solidFill>
              <a:srgbClr val="006E77"/>
            </a:solidFill>
            <a:miter lim="800000"/>
            <a:headEnd/>
            <a:tailEnd/>
          </a:ln>
        </p:spPr>
        <p:txBody>
          <a:bodyPr wrap="none" anchor="ctr"/>
          <a:lstStyle>
            <a:lvl1pPr>
              <a:spcBef>
                <a:spcPct val="20000"/>
              </a:spcBef>
              <a:buChar char="•"/>
              <a:defRPr sz="9900">
                <a:solidFill>
                  <a:schemeClr val="tx1"/>
                </a:solidFill>
                <a:latin typeface="Arial" panose="020B0604020202020204" pitchFamily="34" charset="0"/>
              </a:defRPr>
            </a:lvl1pPr>
            <a:lvl2pPr marL="742950" indent="-285750">
              <a:spcBef>
                <a:spcPct val="20000"/>
              </a:spcBef>
              <a:buChar char="–"/>
              <a:defRPr sz="8600">
                <a:solidFill>
                  <a:schemeClr val="tx1"/>
                </a:solidFill>
                <a:latin typeface="Arial" panose="020B0604020202020204" pitchFamily="34" charset="0"/>
              </a:defRPr>
            </a:lvl2pPr>
            <a:lvl3pPr marL="1143000" indent="-228600">
              <a:spcBef>
                <a:spcPct val="20000"/>
              </a:spcBef>
              <a:buChar char="•"/>
              <a:defRPr sz="7400">
                <a:solidFill>
                  <a:schemeClr val="tx1"/>
                </a:solidFill>
                <a:latin typeface="Arial" panose="020B0604020202020204" pitchFamily="34" charset="0"/>
              </a:defRPr>
            </a:lvl3pPr>
            <a:lvl4pPr marL="1600200" indent="-228600">
              <a:spcBef>
                <a:spcPct val="20000"/>
              </a:spcBef>
              <a:buChar char="–"/>
              <a:defRPr sz="6200">
                <a:solidFill>
                  <a:schemeClr val="tx1"/>
                </a:solidFill>
                <a:latin typeface="Arial" panose="020B0604020202020204" pitchFamily="34" charset="0"/>
              </a:defRPr>
            </a:lvl4pPr>
            <a:lvl5pPr marL="2057400" indent="-228600">
              <a:spcBef>
                <a:spcPct val="20000"/>
              </a:spcBef>
              <a:buChar char="»"/>
              <a:defRPr sz="6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6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6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6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6200">
                <a:solidFill>
                  <a:schemeClr val="tx1"/>
                </a:solidFill>
                <a:latin typeface="Arial" panose="020B0604020202020204" pitchFamily="34" charset="0"/>
              </a:defRPr>
            </a:lvl9pPr>
          </a:lstStyle>
          <a:p>
            <a:pPr eaLnBrk="1" hangingPunct="1">
              <a:spcBef>
                <a:spcPct val="0"/>
              </a:spcBef>
              <a:buFontTx/>
              <a:buNone/>
            </a:pPr>
            <a:endParaRPr lang="pl-PL" altLang="pl-PL" sz="5500"/>
          </a:p>
        </p:txBody>
      </p:sp>
      <p:sp>
        <p:nvSpPr>
          <p:cNvPr id="2052" name="Text Box 11"/>
          <p:cNvSpPr txBox="1">
            <a:spLocks noChangeArrowheads="1"/>
          </p:cNvSpPr>
          <p:nvPr/>
        </p:nvSpPr>
        <p:spPr bwMode="auto">
          <a:xfrm>
            <a:off x="252413" y="200025"/>
            <a:ext cx="61690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1818" tIns="140909" rIns="281818" bIns="140909">
            <a:spAutoFit/>
          </a:bodyPr>
          <a:lstStyle>
            <a:lvl1pPr defTabSz="2817813">
              <a:spcBef>
                <a:spcPct val="20000"/>
              </a:spcBef>
              <a:buChar char="•"/>
              <a:defRPr sz="9900">
                <a:solidFill>
                  <a:schemeClr val="tx1"/>
                </a:solidFill>
                <a:latin typeface="Arial" panose="020B0604020202020204" pitchFamily="34" charset="0"/>
              </a:defRPr>
            </a:lvl1pPr>
            <a:lvl2pPr marL="742950" indent="-285750" defTabSz="2817813">
              <a:spcBef>
                <a:spcPct val="20000"/>
              </a:spcBef>
              <a:buChar char="–"/>
              <a:defRPr sz="8600">
                <a:solidFill>
                  <a:schemeClr val="tx1"/>
                </a:solidFill>
                <a:latin typeface="Arial" panose="020B0604020202020204" pitchFamily="34" charset="0"/>
              </a:defRPr>
            </a:lvl2pPr>
            <a:lvl3pPr marL="1143000" indent="-228600" defTabSz="2817813">
              <a:spcBef>
                <a:spcPct val="20000"/>
              </a:spcBef>
              <a:buChar char="•"/>
              <a:defRPr sz="7400">
                <a:solidFill>
                  <a:schemeClr val="tx1"/>
                </a:solidFill>
                <a:latin typeface="Arial" panose="020B0604020202020204" pitchFamily="34" charset="0"/>
              </a:defRPr>
            </a:lvl3pPr>
            <a:lvl4pPr marL="1600200" indent="-228600" defTabSz="2817813">
              <a:spcBef>
                <a:spcPct val="20000"/>
              </a:spcBef>
              <a:buChar char="–"/>
              <a:defRPr sz="6200">
                <a:solidFill>
                  <a:schemeClr val="tx1"/>
                </a:solidFill>
                <a:latin typeface="Arial" panose="020B0604020202020204" pitchFamily="34" charset="0"/>
              </a:defRPr>
            </a:lvl4pPr>
            <a:lvl5pPr marL="2057400" indent="-228600" defTabSz="2817813">
              <a:spcBef>
                <a:spcPct val="20000"/>
              </a:spcBef>
              <a:buChar char="»"/>
              <a:defRPr sz="6200">
                <a:solidFill>
                  <a:schemeClr val="tx1"/>
                </a:solidFill>
                <a:latin typeface="Arial" panose="020B0604020202020204" pitchFamily="34" charset="0"/>
              </a:defRPr>
            </a:lvl5pPr>
            <a:lvl6pPr marL="2514600" indent="-228600" defTabSz="2817813" eaLnBrk="0" fontAlgn="base" hangingPunct="0">
              <a:spcBef>
                <a:spcPct val="20000"/>
              </a:spcBef>
              <a:spcAft>
                <a:spcPct val="0"/>
              </a:spcAft>
              <a:buChar char="»"/>
              <a:defRPr sz="6200">
                <a:solidFill>
                  <a:schemeClr val="tx1"/>
                </a:solidFill>
                <a:latin typeface="Arial" panose="020B0604020202020204" pitchFamily="34" charset="0"/>
              </a:defRPr>
            </a:lvl6pPr>
            <a:lvl7pPr marL="2971800" indent="-228600" defTabSz="2817813" eaLnBrk="0" fontAlgn="base" hangingPunct="0">
              <a:spcBef>
                <a:spcPct val="20000"/>
              </a:spcBef>
              <a:spcAft>
                <a:spcPct val="0"/>
              </a:spcAft>
              <a:buChar char="»"/>
              <a:defRPr sz="6200">
                <a:solidFill>
                  <a:schemeClr val="tx1"/>
                </a:solidFill>
                <a:latin typeface="Arial" panose="020B0604020202020204" pitchFamily="34" charset="0"/>
              </a:defRPr>
            </a:lvl7pPr>
            <a:lvl8pPr marL="3429000" indent="-228600" defTabSz="2817813" eaLnBrk="0" fontAlgn="base" hangingPunct="0">
              <a:spcBef>
                <a:spcPct val="20000"/>
              </a:spcBef>
              <a:spcAft>
                <a:spcPct val="0"/>
              </a:spcAft>
              <a:buChar char="»"/>
              <a:defRPr sz="6200">
                <a:solidFill>
                  <a:schemeClr val="tx1"/>
                </a:solidFill>
                <a:latin typeface="Arial" panose="020B0604020202020204" pitchFamily="34" charset="0"/>
              </a:defRPr>
            </a:lvl8pPr>
            <a:lvl9pPr marL="3886200" indent="-228600" defTabSz="2817813" eaLnBrk="0" fontAlgn="base" hangingPunct="0">
              <a:spcBef>
                <a:spcPct val="20000"/>
              </a:spcBef>
              <a:spcAft>
                <a:spcPct val="0"/>
              </a:spcAft>
              <a:buChar char="»"/>
              <a:defRPr sz="6200">
                <a:solidFill>
                  <a:schemeClr val="tx1"/>
                </a:solidFill>
                <a:latin typeface="Arial" panose="020B0604020202020204" pitchFamily="34" charset="0"/>
              </a:defRPr>
            </a:lvl9pPr>
          </a:lstStyle>
          <a:p>
            <a:pPr algn="ctr" eaLnBrk="1" hangingPunct="1">
              <a:spcBef>
                <a:spcPct val="0"/>
              </a:spcBef>
              <a:buFontTx/>
              <a:buNone/>
            </a:pPr>
            <a:r>
              <a:rPr lang="pl-PL" altLang="pl-PL" sz="2400" b="1" dirty="0">
                <a:solidFill>
                  <a:schemeClr val="bg1"/>
                </a:solidFill>
              </a:rPr>
              <a:t>16</a:t>
            </a:r>
            <a:r>
              <a:rPr lang="pl-PL" altLang="pl-PL" sz="2400" b="1" baseline="30000" dirty="0">
                <a:solidFill>
                  <a:schemeClr val="bg1"/>
                </a:solidFill>
              </a:rPr>
              <a:t>th</a:t>
            </a:r>
            <a:r>
              <a:rPr lang="pl-PL" altLang="pl-PL" sz="2400" b="1" dirty="0">
                <a:solidFill>
                  <a:schemeClr val="bg1"/>
                </a:solidFill>
              </a:rPr>
              <a:t> – 18</a:t>
            </a:r>
            <a:r>
              <a:rPr lang="pl-PL" altLang="pl-PL" sz="2400" b="1" baseline="30000" dirty="0">
                <a:solidFill>
                  <a:schemeClr val="bg1"/>
                </a:solidFill>
              </a:rPr>
              <a:t>th</a:t>
            </a:r>
            <a:r>
              <a:rPr lang="pl-PL" altLang="pl-PL" sz="2400" b="1" dirty="0">
                <a:solidFill>
                  <a:schemeClr val="bg1"/>
                </a:solidFill>
              </a:rPr>
              <a:t> </a:t>
            </a:r>
            <a:r>
              <a:rPr lang="pl-PL" altLang="pl-PL" sz="2400" b="1" dirty="0" err="1">
                <a:solidFill>
                  <a:schemeClr val="bg1"/>
                </a:solidFill>
              </a:rPr>
              <a:t>June</a:t>
            </a:r>
            <a:r>
              <a:rPr lang="pl-PL" altLang="pl-PL" sz="2400" b="1" dirty="0">
                <a:solidFill>
                  <a:schemeClr val="bg1"/>
                </a:solidFill>
              </a:rPr>
              <a:t> 2021, Gdynia, Poland</a:t>
            </a:r>
          </a:p>
        </p:txBody>
      </p:sp>
      <p:sp>
        <p:nvSpPr>
          <p:cNvPr id="2053" name="Text Box 14"/>
          <p:cNvSpPr txBox="1">
            <a:spLocks noChangeArrowheads="1"/>
          </p:cNvSpPr>
          <p:nvPr/>
        </p:nvSpPr>
        <p:spPr bwMode="auto">
          <a:xfrm>
            <a:off x="6048374" y="3321052"/>
            <a:ext cx="14120814" cy="151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9900">
                <a:solidFill>
                  <a:schemeClr val="tx1"/>
                </a:solidFill>
                <a:latin typeface="Arial" panose="020B0604020202020204" pitchFamily="34" charset="0"/>
              </a:defRPr>
            </a:lvl1pPr>
            <a:lvl2pPr marL="742950" indent="-285750">
              <a:spcBef>
                <a:spcPct val="20000"/>
              </a:spcBef>
              <a:buChar char="–"/>
              <a:defRPr sz="8600">
                <a:solidFill>
                  <a:schemeClr val="tx1"/>
                </a:solidFill>
                <a:latin typeface="Arial" panose="020B0604020202020204" pitchFamily="34" charset="0"/>
              </a:defRPr>
            </a:lvl2pPr>
            <a:lvl3pPr marL="1143000" indent="-228600">
              <a:spcBef>
                <a:spcPct val="20000"/>
              </a:spcBef>
              <a:buChar char="•"/>
              <a:defRPr sz="7400">
                <a:solidFill>
                  <a:schemeClr val="tx1"/>
                </a:solidFill>
                <a:latin typeface="Arial" panose="020B0604020202020204" pitchFamily="34" charset="0"/>
              </a:defRPr>
            </a:lvl3pPr>
            <a:lvl4pPr marL="1600200" indent="-228600">
              <a:spcBef>
                <a:spcPct val="20000"/>
              </a:spcBef>
              <a:buChar char="–"/>
              <a:defRPr sz="6200">
                <a:solidFill>
                  <a:schemeClr val="tx1"/>
                </a:solidFill>
                <a:latin typeface="Arial" panose="020B0604020202020204" pitchFamily="34" charset="0"/>
              </a:defRPr>
            </a:lvl4pPr>
            <a:lvl5pPr marL="2057400" indent="-228600">
              <a:spcBef>
                <a:spcPct val="20000"/>
              </a:spcBef>
              <a:buChar char="»"/>
              <a:defRPr sz="6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6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6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6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6200">
                <a:solidFill>
                  <a:schemeClr val="tx1"/>
                </a:solidFill>
                <a:latin typeface="Arial" panose="020B0604020202020204" pitchFamily="34" charset="0"/>
              </a:defRPr>
            </a:lvl9pPr>
          </a:lstStyle>
          <a:p>
            <a:pPr algn="ctr" eaLnBrk="1" hangingPunct="1">
              <a:spcBef>
                <a:spcPct val="10000"/>
              </a:spcBef>
              <a:buFontTx/>
              <a:buNone/>
            </a:pPr>
            <a:r>
              <a:rPr lang="en-US" altLang="pl-PL" sz="4400" b="1" dirty="0" smtClean="0">
                <a:solidFill>
                  <a:srgbClr val="002060"/>
                </a:solidFill>
              </a:rPr>
              <a:t>Study </a:t>
            </a:r>
            <a:r>
              <a:rPr lang="en-US" altLang="pl-PL" sz="4400" b="1" dirty="0">
                <a:solidFill>
                  <a:srgbClr val="002060"/>
                </a:solidFill>
              </a:rPr>
              <a:t>of ship oil products properties by </a:t>
            </a:r>
            <a:r>
              <a:rPr lang="en-US" altLang="pl-PL" sz="4400" b="1" dirty="0" smtClean="0">
                <a:solidFill>
                  <a:srgbClr val="002060"/>
                </a:solidFill>
              </a:rPr>
              <a:t>NMR</a:t>
            </a:r>
            <a:endParaRPr lang="pl-PL" altLang="pl-PL" sz="4400" b="1" dirty="0">
              <a:solidFill>
                <a:srgbClr val="002060"/>
              </a:solidFill>
            </a:endParaRPr>
          </a:p>
          <a:p>
            <a:pPr algn="ctr" eaLnBrk="1" hangingPunct="1">
              <a:spcBef>
                <a:spcPct val="10000"/>
              </a:spcBef>
              <a:buFontTx/>
              <a:buNone/>
            </a:pPr>
            <a:r>
              <a:rPr lang="en-US" altLang="pl-PL" sz="4400" b="1" dirty="0" smtClean="0">
                <a:solidFill>
                  <a:srgbClr val="002060"/>
                </a:solidFill>
              </a:rPr>
              <a:t>and </a:t>
            </a:r>
            <a:r>
              <a:rPr lang="en-US" altLang="pl-PL" sz="4400" b="1" dirty="0">
                <a:solidFill>
                  <a:srgbClr val="002060"/>
                </a:solidFill>
              </a:rPr>
              <a:t>optical spectroscopy</a:t>
            </a:r>
          </a:p>
        </p:txBody>
      </p:sp>
      <p:sp>
        <p:nvSpPr>
          <p:cNvPr id="2054" name="Text Box 15"/>
          <p:cNvSpPr txBox="1">
            <a:spLocks noChangeArrowheads="1"/>
          </p:cNvSpPr>
          <p:nvPr/>
        </p:nvSpPr>
        <p:spPr bwMode="auto">
          <a:xfrm>
            <a:off x="5777185" y="1274265"/>
            <a:ext cx="149780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9900">
                <a:solidFill>
                  <a:schemeClr val="tx1"/>
                </a:solidFill>
                <a:latin typeface="Arial" panose="020B0604020202020204" pitchFamily="34" charset="0"/>
              </a:defRPr>
            </a:lvl1pPr>
            <a:lvl2pPr marL="742950" indent="-285750">
              <a:spcBef>
                <a:spcPct val="20000"/>
              </a:spcBef>
              <a:buChar char="–"/>
              <a:defRPr sz="8600">
                <a:solidFill>
                  <a:schemeClr val="tx1"/>
                </a:solidFill>
                <a:latin typeface="Arial" panose="020B0604020202020204" pitchFamily="34" charset="0"/>
              </a:defRPr>
            </a:lvl2pPr>
            <a:lvl3pPr marL="1143000" indent="-228600">
              <a:spcBef>
                <a:spcPct val="20000"/>
              </a:spcBef>
              <a:buChar char="•"/>
              <a:defRPr sz="7400">
                <a:solidFill>
                  <a:schemeClr val="tx1"/>
                </a:solidFill>
                <a:latin typeface="Arial" panose="020B0604020202020204" pitchFamily="34" charset="0"/>
              </a:defRPr>
            </a:lvl3pPr>
            <a:lvl4pPr marL="1600200" indent="-228600">
              <a:spcBef>
                <a:spcPct val="20000"/>
              </a:spcBef>
              <a:buChar char="–"/>
              <a:defRPr sz="6200">
                <a:solidFill>
                  <a:schemeClr val="tx1"/>
                </a:solidFill>
                <a:latin typeface="Arial" panose="020B0604020202020204" pitchFamily="34" charset="0"/>
              </a:defRPr>
            </a:lvl4pPr>
            <a:lvl5pPr marL="2057400" indent="-228600">
              <a:spcBef>
                <a:spcPct val="20000"/>
              </a:spcBef>
              <a:buChar char="»"/>
              <a:defRPr sz="6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6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6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6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6200">
                <a:solidFill>
                  <a:schemeClr val="tx1"/>
                </a:solidFill>
                <a:latin typeface="Arial" panose="020B0604020202020204" pitchFamily="34" charset="0"/>
              </a:defRPr>
            </a:lvl9pPr>
          </a:lstStyle>
          <a:p>
            <a:pPr algn="ctr" eaLnBrk="1" hangingPunct="1">
              <a:spcBef>
                <a:spcPct val="0"/>
              </a:spcBef>
              <a:buFontTx/>
              <a:buNone/>
            </a:pPr>
            <a:r>
              <a:rPr lang="pl-PL" altLang="pl-PL" sz="4400" b="1" dirty="0" smtClean="0">
                <a:solidFill>
                  <a:srgbClr val="002060"/>
                </a:solidFill>
              </a:rPr>
              <a:t>N.Ya</a:t>
            </a:r>
            <a:r>
              <a:rPr lang="pl-PL" altLang="pl-PL" sz="4400" b="1" dirty="0">
                <a:solidFill>
                  <a:srgbClr val="002060"/>
                </a:solidFill>
              </a:rPr>
              <a:t>. </a:t>
            </a:r>
            <a:r>
              <a:rPr lang="pl-PL" altLang="pl-PL" sz="4400" b="1" dirty="0" smtClean="0">
                <a:solidFill>
                  <a:srgbClr val="002060"/>
                </a:solidFill>
              </a:rPr>
              <a:t>Sinyavsky</a:t>
            </a:r>
            <a:endParaRPr lang="pl-PL" altLang="pl-PL" sz="4400" b="1" dirty="0">
              <a:solidFill>
                <a:srgbClr val="002060"/>
              </a:solidFill>
            </a:endParaRPr>
          </a:p>
        </p:txBody>
      </p:sp>
      <p:sp>
        <p:nvSpPr>
          <p:cNvPr id="2055" name="Rectangle 16"/>
          <p:cNvSpPr>
            <a:spLocks noChangeArrowheads="1"/>
          </p:cNvSpPr>
          <p:nvPr/>
        </p:nvSpPr>
        <p:spPr bwMode="auto">
          <a:xfrm>
            <a:off x="5653088" y="2251075"/>
            <a:ext cx="15120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9900">
                <a:solidFill>
                  <a:schemeClr val="tx1"/>
                </a:solidFill>
                <a:latin typeface="Arial" panose="020B0604020202020204" pitchFamily="34" charset="0"/>
              </a:defRPr>
            </a:lvl1pPr>
            <a:lvl2pPr marL="742950" indent="-285750">
              <a:spcBef>
                <a:spcPct val="20000"/>
              </a:spcBef>
              <a:buChar char="–"/>
              <a:defRPr sz="8600">
                <a:solidFill>
                  <a:schemeClr val="tx1"/>
                </a:solidFill>
                <a:latin typeface="Arial" panose="020B0604020202020204" pitchFamily="34" charset="0"/>
              </a:defRPr>
            </a:lvl2pPr>
            <a:lvl3pPr marL="1143000" indent="-228600">
              <a:spcBef>
                <a:spcPct val="20000"/>
              </a:spcBef>
              <a:buChar char="•"/>
              <a:defRPr sz="7400">
                <a:solidFill>
                  <a:schemeClr val="tx1"/>
                </a:solidFill>
                <a:latin typeface="Arial" panose="020B0604020202020204" pitchFamily="34" charset="0"/>
              </a:defRPr>
            </a:lvl3pPr>
            <a:lvl4pPr marL="1600200" indent="-228600">
              <a:spcBef>
                <a:spcPct val="20000"/>
              </a:spcBef>
              <a:buChar char="–"/>
              <a:defRPr sz="6200">
                <a:solidFill>
                  <a:schemeClr val="tx1"/>
                </a:solidFill>
                <a:latin typeface="Arial" panose="020B0604020202020204" pitchFamily="34" charset="0"/>
              </a:defRPr>
            </a:lvl4pPr>
            <a:lvl5pPr marL="2057400" indent="-228600">
              <a:spcBef>
                <a:spcPct val="20000"/>
              </a:spcBef>
              <a:buChar char="»"/>
              <a:defRPr sz="6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6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6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6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6200">
                <a:solidFill>
                  <a:schemeClr val="tx1"/>
                </a:solidFill>
                <a:latin typeface="Arial" panose="020B0604020202020204" pitchFamily="34" charset="0"/>
              </a:defRPr>
            </a:lvl9pPr>
          </a:lstStyle>
          <a:p>
            <a:pPr algn="ctr" eaLnBrk="1" hangingPunct="1">
              <a:spcBef>
                <a:spcPct val="0"/>
              </a:spcBef>
              <a:buFontTx/>
              <a:buNone/>
            </a:pPr>
            <a:r>
              <a:rPr lang="pl-PL" altLang="pl-PL" sz="3200" i="1" dirty="0" smtClean="0">
                <a:solidFill>
                  <a:srgbClr val="002060"/>
                </a:solidFill>
              </a:rPr>
              <a:t>Kaliningrad </a:t>
            </a:r>
            <a:r>
              <a:rPr lang="pl-PL" altLang="pl-PL" sz="3200" i="1" dirty="0">
                <a:solidFill>
                  <a:srgbClr val="002060"/>
                </a:solidFill>
              </a:rPr>
              <a:t>State Technical University, Kaliningrad, </a:t>
            </a:r>
            <a:r>
              <a:rPr lang="pl-PL" altLang="pl-PL" sz="3200" i="1" dirty="0" smtClean="0">
                <a:solidFill>
                  <a:srgbClr val="002060"/>
                </a:solidFill>
              </a:rPr>
              <a:t>Russia</a:t>
            </a:r>
            <a:endParaRPr lang="pl-PL" altLang="pl-PL" sz="3200" i="1" dirty="0">
              <a:solidFill>
                <a:srgbClr val="002060"/>
              </a:solidFill>
            </a:endParaRPr>
          </a:p>
        </p:txBody>
      </p:sp>
      <p:sp>
        <p:nvSpPr>
          <p:cNvPr id="2058" name="Text Box 11"/>
          <p:cNvSpPr txBox="1">
            <a:spLocks noChangeArrowheads="1"/>
          </p:cNvSpPr>
          <p:nvPr/>
        </p:nvSpPr>
        <p:spPr bwMode="auto">
          <a:xfrm>
            <a:off x="15217775" y="209550"/>
            <a:ext cx="61690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1818" tIns="140909" rIns="281818" bIns="140909">
            <a:spAutoFit/>
          </a:bodyPr>
          <a:lstStyle>
            <a:lvl1pPr defTabSz="2817813">
              <a:spcBef>
                <a:spcPct val="20000"/>
              </a:spcBef>
              <a:buChar char="•"/>
              <a:defRPr sz="9900">
                <a:solidFill>
                  <a:schemeClr val="tx1"/>
                </a:solidFill>
                <a:latin typeface="Arial" panose="020B0604020202020204" pitchFamily="34" charset="0"/>
              </a:defRPr>
            </a:lvl1pPr>
            <a:lvl2pPr marL="742950" indent="-285750" defTabSz="2817813">
              <a:spcBef>
                <a:spcPct val="20000"/>
              </a:spcBef>
              <a:buChar char="–"/>
              <a:defRPr sz="8600">
                <a:solidFill>
                  <a:schemeClr val="tx1"/>
                </a:solidFill>
                <a:latin typeface="Arial" panose="020B0604020202020204" pitchFamily="34" charset="0"/>
              </a:defRPr>
            </a:lvl2pPr>
            <a:lvl3pPr marL="1143000" indent="-228600" defTabSz="2817813">
              <a:spcBef>
                <a:spcPct val="20000"/>
              </a:spcBef>
              <a:buChar char="•"/>
              <a:defRPr sz="7400">
                <a:solidFill>
                  <a:schemeClr val="tx1"/>
                </a:solidFill>
                <a:latin typeface="Arial" panose="020B0604020202020204" pitchFamily="34" charset="0"/>
              </a:defRPr>
            </a:lvl3pPr>
            <a:lvl4pPr marL="1600200" indent="-228600" defTabSz="2817813">
              <a:spcBef>
                <a:spcPct val="20000"/>
              </a:spcBef>
              <a:buChar char="–"/>
              <a:defRPr sz="6200">
                <a:solidFill>
                  <a:schemeClr val="tx1"/>
                </a:solidFill>
                <a:latin typeface="Arial" panose="020B0604020202020204" pitchFamily="34" charset="0"/>
              </a:defRPr>
            </a:lvl4pPr>
            <a:lvl5pPr marL="2057400" indent="-228600" defTabSz="2817813">
              <a:spcBef>
                <a:spcPct val="20000"/>
              </a:spcBef>
              <a:buChar char="»"/>
              <a:defRPr sz="6200">
                <a:solidFill>
                  <a:schemeClr val="tx1"/>
                </a:solidFill>
                <a:latin typeface="Arial" panose="020B0604020202020204" pitchFamily="34" charset="0"/>
              </a:defRPr>
            </a:lvl5pPr>
            <a:lvl6pPr marL="2514600" indent="-228600" defTabSz="2817813" eaLnBrk="0" fontAlgn="base" hangingPunct="0">
              <a:spcBef>
                <a:spcPct val="20000"/>
              </a:spcBef>
              <a:spcAft>
                <a:spcPct val="0"/>
              </a:spcAft>
              <a:buChar char="»"/>
              <a:defRPr sz="6200">
                <a:solidFill>
                  <a:schemeClr val="tx1"/>
                </a:solidFill>
                <a:latin typeface="Arial" panose="020B0604020202020204" pitchFamily="34" charset="0"/>
              </a:defRPr>
            </a:lvl6pPr>
            <a:lvl7pPr marL="2971800" indent="-228600" defTabSz="2817813" eaLnBrk="0" fontAlgn="base" hangingPunct="0">
              <a:spcBef>
                <a:spcPct val="20000"/>
              </a:spcBef>
              <a:spcAft>
                <a:spcPct val="0"/>
              </a:spcAft>
              <a:buChar char="»"/>
              <a:defRPr sz="6200">
                <a:solidFill>
                  <a:schemeClr val="tx1"/>
                </a:solidFill>
                <a:latin typeface="Arial" panose="020B0604020202020204" pitchFamily="34" charset="0"/>
              </a:defRPr>
            </a:lvl7pPr>
            <a:lvl8pPr marL="3429000" indent="-228600" defTabSz="2817813" eaLnBrk="0" fontAlgn="base" hangingPunct="0">
              <a:spcBef>
                <a:spcPct val="20000"/>
              </a:spcBef>
              <a:spcAft>
                <a:spcPct val="0"/>
              </a:spcAft>
              <a:buChar char="»"/>
              <a:defRPr sz="6200">
                <a:solidFill>
                  <a:schemeClr val="tx1"/>
                </a:solidFill>
                <a:latin typeface="Arial" panose="020B0604020202020204" pitchFamily="34" charset="0"/>
              </a:defRPr>
            </a:lvl8pPr>
            <a:lvl9pPr marL="3886200" indent="-228600" defTabSz="2817813" eaLnBrk="0" fontAlgn="base" hangingPunct="0">
              <a:spcBef>
                <a:spcPct val="20000"/>
              </a:spcBef>
              <a:spcAft>
                <a:spcPct val="0"/>
              </a:spcAft>
              <a:buChar char="»"/>
              <a:defRPr sz="6200">
                <a:solidFill>
                  <a:schemeClr val="tx1"/>
                </a:solidFill>
                <a:latin typeface="Arial" panose="020B0604020202020204" pitchFamily="34" charset="0"/>
              </a:defRPr>
            </a:lvl9pPr>
          </a:lstStyle>
          <a:p>
            <a:pPr algn="ctr" eaLnBrk="1" hangingPunct="1">
              <a:spcBef>
                <a:spcPct val="0"/>
              </a:spcBef>
              <a:buFontTx/>
              <a:buNone/>
            </a:pPr>
            <a:r>
              <a:rPr lang="pl-PL" altLang="pl-PL" sz="2400" b="1" dirty="0">
                <a:solidFill>
                  <a:schemeClr val="bg1"/>
                </a:solidFill>
              </a:rPr>
              <a:t>www.transnav2021.umg.edu.pl</a:t>
            </a:r>
          </a:p>
        </p:txBody>
      </p:sp>
      <p:pic>
        <p:nvPicPr>
          <p:cNvPr id="2059"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23851" y="1019175"/>
            <a:ext cx="5753098" cy="274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636488" y="5232539"/>
            <a:ext cx="2318263" cy="461665"/>
          </a:xfrm>
          <a:prstGeom prst="rect">
            <a:avLst/>
          </a:prstGeom>
          <a:noFill/>
        </p:spPr>
        <p:txBody>
          <a:bodyPr wrap="none" rtlCol="0">
            <a:spAutoFit/>
          </a:bodyPr>
          <a:lstStyle/>
          <a:p>
            <a:r>
              <a:rPr lang="en-US" sz="2400" b="1" dirty="0" smtClean="0"/>
              <a:t>1. Introduction</a:t>
            </a:r>
            <a:endParaRPr lang="ru-RU" sz="2400" b="1" dirty="0"/>
          </a:p>
        </p:txBody>
      </p:sp>
      <p:sp>
        <p:nvSpPr>
          <p:cNvPr id="6" name="TextBox 5"/>
          <p:cNvSpPr txBox="1"/>
          <p:nvPr/>
        </p:nvSpPr>
        <p:spPr>
          <a:xfrm>
            <a:off x="323851" y="5724390"/>
            <a:ext cx="10225533" cy="3198953"/>
          </a:xfrm>
          <a:prstGeom prst="rect">
            <a:avLst/>
          </a:prstGeom>
          <a:noFill/>
        </p:spPr>
        <p:txBody>
          <a:bodyPr wrap="square" rtlCol="0">
            <a:spAutoFit/>
          </a:bodyPr>
          <a:lstStyle/>
          <a:p>
            <a:pPr algn="just">
              <a:lnSpc>
                <a:spcPct val="107000"/>
              </a:lnSpc>
              <a:spcAft>
                <a:spcPts val="0"/>
              </a:spcAft>
              <a:tabLst>
                <a:tab pos="533400" algn="l"/>
              </a:tabLst>
            </a:pPr>
            <a:r>
              <a:rPr lang="en-US" sz="1400" dirty="0" smtClean="0">
                <a:latin typeface="+mn-lt"/>
                <a:ea typeface="Calibri"/>
                <a:cs typeface="Times New Roman"/>
              </a:rPr>
              <a:t>	Marine </a:t>
            </a:r>
            <a:r>
              <a:rPr lang="en-US" sz="1400" dirty="0">
                <a:latin typeface="+mn-lt"/>
                <a:ea typeface="Calibri"/>
                <a:cs typeface="Times New Roman"/>
              </a:rPr>
              <a:t>diesel engine oil can be used as a diagnostic medium for component malfunctions, as it contains particles resulting from wear. Knowledge of the materials from which the structures of mechanisms are made, based on the results of the analysis of used oil, it is possible to identify a unit that requires repair or replacement.</a:t>
            </a:r>
            <a:endParaRPr lang="ru-RU" sz="1400" dirty="0">
              <a:latin typeface="+mn-lt"/>
              <a:ea typeface="Calibri"/>
              <a:cs typeface="Times New Roman"/>
            </a:endParaRPr>
          </a:p>
          <a:p>
            <a:pPr indent="533400" algn="just"/>
            <a:r>
              <a:rPr lang="en-US" sz="1400" dirty="0">
                <a:latin typeface="+mn-lt"/>
                <a:ea typeface="Calibri"/>
                <a:cs typeface="Times New Roman"/>
              </a:rPr>
              <a:t>Changes in the properties of the oil and its composition over time of operation of the diesel engine make it possible to use them for troubleshooting. At the same time, delivery of equipment to the place of repair, dismantling of components and assemblies is not required. The presence of lead, tin and iron in the waste oil indicates wear on the plain bearings and the crankshaft. Overheating of the engine, the ingress of fuel into the oil, the presence of abrasive particles in it causes wear on the pistons and cylinders. Piston ring wear is detected by the presence of chromium in the engine oil, etc</a:t>
            </a:r>
            <a:r>
              <a:rPr lang="en-US" sz="1400" dirty="0" smtClean="0">
                <a:latin typeface="+mn-lt"/>
                <a:ea typeface="Calibri"/>
                <a:cs typeface="Times New Roman"/>
              </a:rPr>
              <a:t>.</a:t>
            </a:r>
          </a:p>
          <a:p>
            <a:pPr indent="457200" algn="just">
              <a:lnSpc>
                <a:spcPct val="107000"/>
              </a:lnSpc>
              <a:spcAft>
                <a:spcPts val="0"/>
              </a:spcAft>
            </a:pPr>
            <a:r>
              <a:rPr lang="en-US" sz="1400" dirty="0">
                <a:latin typeface="Arial"/>
                <a:ea typeface="Calibri"/>
                <a:cs typeface="Times New Roman"/>
              </a:rPr>
              <a:t>A wide range of methods for analyzing oil during operation is presented in the reference book </a:t>
            </a:r>
            <a:r>
              <a:rPr lang="en-US" sz="1400" dirty="0" smtClean="0">
                <a:latin typeface="Arial"/>
                <a:ea typeface="Calibri"/>
                <a:cs typeface="Times New Roman"/>
              </a:rPr>
              <a:t>[1]. </a:t>
            </a:r>
            <a:r>
              <a:rPr lang="en-US" sz="1400" dirty="0">
                <a:latin typeface="Arial"/>
                <a:ea typeface="Calibri"/>
                <a:cs typeface="Times New Roman"/>
              </a:rPr>
              <a:t>The most common methods for diagnosing the state of the engine, which are proposed to be used, are the </a:t>
            </a:r>
            <a:r>
              <a:rPr lang="en-US" sz="1400" dirty="0" err="1">
                <a:latin typeface="Arial"/>
                <a:ea typeface="Calibri"/>
                <a:cs typeface="Times New Roman"/>
              </a:rPr>
              <a:t>granulometric</a:t>
            </a:r>
            <a:r>
              <a:rPr lang="en-US" sz="1400" dirty="0">
                <a:latin typeface="Arial"/>
                <a:ea typeface="Calibri"/>
                <a:cs typeface="Times New Roman"/>
              </a:rPr>
              <a:t> method, the method of IR spectroscopy and the method of </a:t>
            </a:r>
            <a:r>
              <a:rPr lang="en-US" sz="1400" dirty="0" err="1">
                <a:latin typeface="Arial"/>
                <a:ea typeface="Calibri"/>
                <a:cs typeface="Times New Roman"/>
              </a:rPr>
              <a:t>ferrography</a:t>
            </a:r>
            <a:r>
              <a:rPr lang="en-US" sz="1400" dirty="0">
                <a:latin typeface="Arial"/>
                <a:ea typeface="Calibri"/>
                <a:cs typeface="Times New Roman"/>
              </a:rPr>
              <a:t> </a:t>
            </a:r>
            <a:r>
              <a:rPr lang="en-US" sz="1400" dirty="0" smtClean="0">
                <a:latin typeface="Arial"/>
                <a:ea typeface="Calibri"/>
                <a:cs typeface="Times New Roman"/>
              </a:rPr>
              <a:t>[</a:t>
            </a:r>
            <a:r>
              <a:rPr lang="en-US" sz="1400" dirty="0">
                <a:latin typeface="Arial"/>
                <a:ea typeface="Calibri"/>
                <a:cs typeface="Times New Roman"/>
              </a:rPr>
              <a:t>2</a:t>
            </a:r>
            <a:r>
              <a:rPr lang="en-US" sz="1400" dirty="0" smtClean="0">
                <a:latin typeface="Arial"/>
                <a:ea typeface="Calibri"/>
                <a:cs typeface="Times New Roman"/>
              </a:rPr>
              <a:t>].</a:t>
            </a:r>
            <a:endParaRPr lang="ru-RU" sz="1100" dirty="0">
              <a:latin typeface="Calibri"/>
              <a:ea typeface="Calibri"/>
              <a:cs typeface="Times New Roman"/>
            </a:endParaRPr>
          </a:p>
          <a:p>
            <a:pPr indent="457200" algn="just"/>
            <a:r>
              <a:rPr lang="en-US" sz="1400" dirty="0">
                <a:latin typeface="Arial"/>
                <a:ea typeface="Calibri"/>
              </a:rPr>
              <a:t>This work is devoted to improving the operational safety of ships by improving methods for analyzing engine oils of marine engines for the purpose of their diagnostics. An overview of the research results carried out in recent years at the Department of Physics of the Kaliningrad State Technical University is </a:t>
            </a:r>
            <a:r>
              <a:rPr lang="en-US" sz="1400" dirty="0" smtClean="0">
                <a:latin typeface="Arial"/>
                <a:ea typeface="Calibri"/>
              </a:rPr>
              <a:t>given [3].</a:t>
            </a:r>
            <a:endParaRPr lang="ru-RU" sz="1400" dirty="0">
              <a:latin typeface="+mn-lt"/>
            </a:endParaRPr>
          </a:p>
        </p:txBody>
      </p:sp>
      <p:sp>
        <p:nvSpPr>
          <p:cNvPr id="17" name="TextBox 16"/>
          <p:cNvSpPr txBox="1"/>
          <p:nvPr/>
        </p:nvSpPr>
        <p:spPr>
          <a:xfrm>
            <a:off x="2789898" y="8923343"/>
            <a:ext cx="5293437" cy="461665"/>
          </a:xfrm>
          <a:prstGeom prst="rect">
            <a:avLst/>
          </a:prstGeom>
          <a:noFill/>
        </p:spPr>
        <p:txBody>
          <a:bodyPr wrap="none" rtlCol="0">
            <a:spAutoFit/>
          </a:bodyPr>
          <a:lstStyle/>
          <a:p>
            <a:r>
              <a:rPr lang="en-US" sz="2400" b="1" dirty="0" smtClean="0"/>
              <a:t>2</a:t>
            </a:r>
            <a:r>
              <a:rPr lang="en-US" sz="2400" b="1" dirty="0"/>
              <a:t>. Methods, results and discussion</a:t>
            </a:r>
            <a:endParaRPr lang="ru-RU" sz="2400" b="1" dirty="0"/>
          </a:p>
        </p:txBody>
      </p:sp>
      <p:sp>
        <p:nvSpPr>
          <p:cNvPr id="18" name="TextBox 17"/>
          <p:cNvSpPr txBox="1"/>
          <p:nvPr/>
        </p:nvSpPr>
        <p:spPr>
          <a:xfrm>
            <a:off x="3376549" y="9416573"/>
            <a:ext cx="4187365" cy="400110"/>
          </a:xfrm>
          <a:prstGeom prst="rect">
            <a:avLst/>
          </a:prstGeom>
          <a:noFill/>
        </p:spPr>
        <p:txBody>
          <a:bodyPr wrap="none" rtlCol="0">
            <a:spAutoFit/>
          </a:bodyPr>
          <a:lstStyle/>
          <a:p>
            <a:r>
              <a:rPr lang="en-US" sz="2000" b="1" dirty="0" smtClean="0"/>
              <a:t>2.1 High-field </a:t>
            </a:r>
            <a:r>
              <a:rPr lang="en-US" sz="2000" b="1" dirty="0"/>
              <a:t>NMR spectroscopy</a:t>
            </a:r>
            <a:endParaRPr lang="ru-RU" sz="2000" b="1" dirty="0"/>
          </a:p>
        </p:txBody>
      </p:sp>
      <p:sp>
        <p:nvSpPr>
          <p:cNvPr id="7" name="TextBox 6"/>
          <p:cNvSpPr txBox="1"/>
          <p:nvPr/>
        </p:nvSpPr>
        <p:spPr>
          <a:xfrm>
            <a:off x="1140868" y="12551781"/>
            <a:ext cx="8640960" cy="307777"/>
          </a:xfrm>
          <a:prstGeom prst="rect">
            <a:avLst/>
          </a:prstGeom>
          <a:noFill/>
        </p:spPr>
        <p:txBody>
          <a:bodyPr wrap="square" rtlCol="0">
            <a:spAutoFit/>
          </a:bodyPr>
          <a:lstStyle/>
          <a:p>
            <a:r>
              <a:rPr lang="en-US" sz="1400" dirty="0"/>
              <a:t>Figure </a:t>
            </a:r>
            <a:r>
              <a:rPr lang="en-US" sz="1400" dirty="0" smtClean="0"/>
              <a:t>1. </a:t>
            </a:r>
            <a:r>
              <a:rPr lang="en-US" sz="1400" dirty="0"/>
              <a:t>Range of NMR spectrum of protons (400 MHz) of aliphatic groups: TPEO fresh (a) and used (b).</a:t>
            </a:r>
            <a:endParaRPr lang="ru-RU" sz="1400" dirty="0"/>
          </a:p>
        </p:txBody>
      </p:sp>
      <p:sp>
        <p:nvSpPr>
          <p:cNvPr id="8" name="TextBox 7"/>
          <p:cNvSpPr txBox="1"/>
          <p:nvPr/>
        </p:nvSpPr>
        <p:spPr>
          <a:xfrm>
            <a:off x="231667" y="9833663"/>
            <a:ext cx="10296971" cy="1169551"/>
          </a:xfrm>
          <a:prstGeom prst="rect">
            <a:avLst/>
          </a:prstGeom>
          <a:noFill/>
        </p:spPr>
        <p:txBody>
          <a:bodyPr wrap="square" rtlCol="0">
            <a:spAutoFit/>
          </a:bodyPr>
          <a:lstStyle/>
          <a:p>
            <a:pPr indent="457200" algn="just"/>
            <a:r>
              <a:rPr lang="en-US" sz="1400" dirty="0"/>
              <a:t>The results of the study of fresh and used TPEO oil by 1H and 13C NMR in a strong magnetic field are presented in publications [3]. The Varian-400 spectrometer with superconducting magnet and </a:t>
            </a:r>
            <a:r>
              <a:rPr lang="en-US" sz="1400" dirty="0" err="1"/>
              <a:t>SpinWorks</a:t>
            </a:r>
            <a:r>
              <a:rPr lang="en-US" sz="1400" dirty="0"/>
              <a:t> software were used for measurements. </a:t>
            </a:r>
          </a:p>
          <a:p>
            <a:pPr indent="457200" algn="just"/>
            <a:r>
              <a:rPr lang="en-US" sz="1400" dirty="0"/>
              <a:t>In fig. 1 shows the signals regions of hydrogen nuclei of aliphatic groups separately.  Used oil has broader NMR lines due to changes in its density and viscosity, as well as the presence of particles that broaden resonance lines and reduce resolution.</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504" y="13496812"/>
            <a:ext cx="3578954" cy="2230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8962" y="13607539"/>
            <a:ext cx="3791149" cy="2119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2314764" y="15771463"/>
            <a:ext cx="5751385" cy="307777"/>
          </a:xfrm>
          <a:prstGeom prst="rect">
            <a:avLst/>
          </a:prstGeom>
          <a:noFill/>
        </p:spPr>
        <p:txBody>
          <a:bodyPr wrap="square" rtlCol="0">
            <a:spAutoFit/>
          </a:bodyPr>
          <a:lstStyle/>
          <a:p>
            <a:r>
              <a:rPr lang="en-US" sz="1400" dirty="0"/>
              <a:t>Figure </a:t>
            </a:r>
            <a:r>
              <a:rPr lang="en-US" sz="1400" dirty="0" smtClean="0"/>
              <a:t>2. </a:t>
            </a:r>
            <a:r>
              <a:rPr lang="en-US" sz="1400" dirty="0"/>
              <a:t>C-13 NMR spectrum (100 MHz) of </a:t>
            </a:r>
            <a:r>
              <a:rPr lang="en-US" sz="1400" dirty="0" smtClean="0"/>
              <a:t>fresh and used TPEO </a:t>
            </a:r>
            <a:r>
              <a:rPr lang="en-US" sz="1400" dirty="0"/>
              <a:t>oil.</a:t>
            </a:r>
            <a:endParaRPr lang="ru-RU" sz="1400" dirty="0"/>
          </a:p>
        </p:txBody>
      </p:sp>
      <p:sp>
        <p:nvSpPr>
          <p:cNvPr id="9" name="TextBox 8"/>
          <p:cNvSpPr txBox="1"/>
          <p:nvPr/>
        </p:nvSpPr>
        <p:spPr>
          <a:xfrm>
            <a:off x="252413" y="12910416"/>
            <a:ext cx="10083378" cy="523220"/>
          </a:xfrm>
          <a:prstGeom prst="rect">
            <a:avLst/>
          </a:prstGeom>
          <a:noFill/>
        </p:spPr>
        <p:txBody>
          <a:bodyPr wrap="square" rtlCol="0">
            <a:spAutoFit/>
          </a:bodyPr>
          <a:lstStyle/>
          <a:p>
            <a:pPr indent="457200" algn="just"/>
            <a:r>
              <a:rPr lang="en-US" sz="1400" dirty="0"/>
              <a:t>NMR spectra of C-13 in a strong magnetic field are shown in Fig. 2. In contrast to protons spectra, the carbon NMR spectra show a significant multiplicity of lines, and at the same time, the lines for the used oil practically do not broaden.</a:t>
            </a:r>
            <a:endParaRPr lang="ru-RU" sz="1400" dirty="0"/>
          </a:p>
        </p:txBody>
      </p:sp>
      <p:sp>
        <p:nvSpPr>
          <p:cNvPr id="26" name="TextBox 25"/>
          <p:cNvSpPr txBox="1"/>
          <p:nvPr/>
        </p:nvSpPr>
        <p:spPr>
          <a:xfrm>
            <a:off x="2391751" y="16246260"/>
            <a:ext cx="5719836" cy="400110"/>
          </a:xfrm>
          <a:prstGeom prst="rect">
            <a:avLst/>
          </a:prstGeom>
          <a:noFill/>
        </p:spPr>
        <p:txBody>
          <a:bodyPr wrap="none" rtlCol="0">
            <a:spAutoFit/>
          </a:bodyPr>
          <a:lstStyle/>
          <a:p>
            <a:r>
              <a:rPr lang="en-US" sz="2000" b="1" dirty="0" smtClean="0"/>
              <a:t>2.2 </a:t>
            </a:r>
            <a:r>
              <a:rPr lang="en-US" sz="2000" b="1" dirty="0"/>
              <a:t>NMR </a:t>
            </a:r>
            <a:r>
              <a:rPr lang="en-US" sz="2000" b="1" dirty="0" err="1"/>
              <a:t>relaxometry</a:t>
            </a:r>
            <a:r>
              <a:rPr lang="en-US" sz="2000" b="1" dirty="0"/>
              <a:t> in a weak magnetic field</a:t>
            </a:r>
            <a:endParaRPr lang="ru-RU" sz="2000" b="1" dirty="0"/>
          </a:p>
        </p:txBody>
      </p:sp>
      <p:sp>
        <p:nvSpPr>
          <p:cNvPr id="10" name="TextBox 9"/>
          <p:cNvSpPr txBox="1"/>
          <p:nvPr/>
        </p:nvSpPr>
        <p:spPr>
          <a:xfrm>
            <a:off x="323850" y="16668593"/>
            <a:ext cx="10204787" cy="1169551"/>
          </a:xfrm>
          <a:prstGeom prst="rect">
            <a:avLst/>
          </a:prstGeom>
          <a:noFill/>
        </p:spPr>
        <p:txBody>
          <a:bodyPr wrap="square" rtlCol="0">
            <a:spAutoFit/>
          </a:bodyPr>
          <a:lstStyle/>
          <a:p>
            <a:pPr indent="361950" algn="just"/>
            <a:r>
              <a:rPr lang="en-US" sz="1400" dirty="0"/>
              <a:t>Relaxation measurements were performed on a </a:t>
            </a:r>
            <a:r>
              <a:rPr lang="en-US" sz="1400" dirty="0" err="1"/>
              <a:t>Tecmag</a:t>
            </a:r>
            <a:r>
              <a:rPr lang="en-US" sz="1400" dirty="0"/>
              <a:t> Apollo NQR-NMR spectrometer in a low magnetic field at a proton frequency of 13.65 MHz using the TNMR program. The spin-lattice relaxation times T1 were measured by the inversion-recovery method. The T2 spin-spin relaxation time was measured by the </a:t>
            </a:r>
            <a:r>
              <a:rPr lang="en-US" sz="1400" dirty="0" err="1"/>
              <a:t>Carr</a:t>
            </a:r>
            <a:r>
              <a:rPr lang="en-US" sz="1400" dirty="0"/>
              <a:t>-</a:t>
            </a:r>
            <a:r>
              <a:rPr lang="en-US" sz="1400" dirty="0" err="1"/>
              <a:t>Parcell</a:t>
            </a:r>
            <a:r>
              <a:rPr lang="en-US" sz="1400" dirty="0"/>
              <a:t>-</a:t>
            </a:r>
            <a:r>
              <a:rPr lang="en-US" sz="1400" dirty="0" err="1"/>
              <a:t>Meibom</a:t>
            </a:r>
            <a:r>
              <a:rPr lang="en-US" sz="1400" dirty="0"/>
              <a:t>-Gill (CPMG) method. To find the distribution functions of the spin-lattice and spin-spin relaxation times f(T1) and f(T2), the obtained experimental arrays were subjected to the inverse Laplace transform.</a:t>
            </a:r>
            <a:endParaRPr lang="ru-RU" sz="1400" dirty="0"/>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5" y="20524627"/>
            <a:ext cx="3598699" cy="2909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5477" y="20527654"/>
            <a:ext cx="3550718" cy="2906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1401049" y="23494091"/>
            <a:ext cx="7929061" cy="523220"/>
          </a:xfrm>
          <a:prstGeom prst="rect">
            <a:avLst/>
          </a:prstGeom>
          <a:noFill/>
        </p:spPr>
        <p:txBody>
          <a:bodyPr wrap="square" rtlCol="0">
            <a:spAutoFit/>
          </a:bodyPr>
          <a:lstStyle/>
          <a:p>
            <a:pPr algn="just"/>
            <a:r>
              <a:rPr lang="en-US" sz="1400" dirty="0" smtClean="0"/>
              <a:t>Figure 3. </a:t>
            </a:r>
            <a:r>
              <a:rPr lang="en-US" sz="1400" dirty="0"/>
              <a:t>Curves of distributions of times T1 (1) and T2 (2) for fresh TPEO oil (a), used 300 hours (b) and fresh oil after 25 hours heating at 85°C (c</a:t>
            </a:r>
            <a:r>
              <a:rPr lang="en-US" sz="1400" dirty="0" smtClean="0"/>
              <a:t>).</a:t>
            </a:r>
            <a:endParaRPr lang="ru-RU" sz="1400" dirty="0"/>
          </a:p>
        </p:txBody>
      </p:sp>
      <p:sp>
        <p:nvSpPr>
          <p:cNvPr id="11" name="TextBox 10"/>
          <p:cNvSpPr txBox="1"/>
          <p:nvPr/>
        </p:nvSpPr>
        <p:spPr>
          <a:xfrm>
            <a:off x="303163" y="17769649"/>
            <a:ext cx="10225473" cy="2552622"/>
          </a:xfrm>
          <a:prstGeom prst="rect">
            <a:avLst/>
          </a:prstGeom>
          <a:noFill/>
        </p:spPr>
        <p:txBody>
          <a:bodyPr wrap="square" rtlCol="0">
            <a:spAutoFit/>
          </a:bodyPr>
          <a:lstStyle/>
          <a:p>
            <a:pPr indent="361950" algn="just">
              <a:lnSpc>
                <a:spcPct val="107000"/>
              </a:lnSpc>
              <a:spcAft>
                <a:spcPts val="0"/>
              </a:spcAft>
            </a:pPr>
            <a:r>
              <a:rPr lang="en-US" sz="1400" dirty="0">
                <a:latin typeface="Arial"/>
                <a:ea typeface="Calibri"/>
                <a:cs typeface="Times New Roman"/>
              </a:rPr>
              <a:t>Fig. </a:t>
            </a:r>
            <a:r>
              <a:rPr lang="en-US" sz="1400" dirty="0" smtClean="0">
                <a:latin typeface="Arial"/>
                <a:ea typeface="Calibri"/>
                <a:cs typeface="Times New Roman"/>
              </a:rPr>
              <a:t>3 </a:t>
            </a:r>
            <a:r>
              <a:rPr lang="en-US" sz="1400" dirty="0">
                <a:latin typeface="Arial"/>
                <a:ea typeface="Calibri"/>
                <a:cs typeface="Times New Roman"/>
              </a:rPr>
              <a:t>illustrates the spin-lattice and spin-spin relaxation times for TPEO marine oil. The relaxation times are due to the contribution of various hydrocarbons in the composition of the samples. The dynamics of the molecules of these hydrocarbons, because of its different structure of the molecules and their mass, determines the form of the T</a:t>
            </a:r>
            <a:r>
              <a:rPr lang="en-US" sz="1400" baseline="-25000" dirty="0">
                <a:latin typeface="Arial"/>
                <a:ea typeface="Calibri"/>
                <a:cs typeface="Times New Roman"/>
              </a:rPr>
              <a:t>1</a:t>
            </a:r>
            <a:r>
              <a:rPr lang="en-US" sz="1400" dirty="0">
                <a:latin typeface="Arial"/>
                <a:ea typeface="Calibri"/>
                <a:cs typeface="Times New Roman"/>
              </a:rPr>
              <a:t> and T</a:t>
            </a:r>
            <a:r>
              <a:rPr lang="en-US" sz="1400" baseline="-25000" dirty="0">
                <a:latin typeface="Arial"/>
                <a:ea typeface="Calibri"/>
                <a:cs typeface="Times New Roman"/>
              </a:rPr>
              <a:t>2</a:t>
            </a:r>
            <a:r>
              <a:rPr lang="en-US" sz="1400" dirty="0">
                <a:latin typeface="Arial"/>
                <a:ea typeface="Calibri"/>
                <a:cs typeface="Times New Roman"/>
              </a:rPr>
              <a:t> distributions. The multimodality of distributions is determined not by the same mobility of molecules. Not mobile molecules with high molecular weight give short T</a:t>
            </a:r>
            <a:r>
              <a:rPr lang="en-US" sz="1400" baseline="-25000" dirty="0">
                <a:latin typeface="Arial"/>
                <a:ea typeface="Calibri"/>
                <a:cs typeface="Times New Roman"/>
              </a:rPr>
              <a:t>1</a:t>
            </a:r>
            <a:r>
              <a:rPr lang="en-US" sz="1400" dirty="0">
                <a:latin typeface="Arial"/>
                <a:ea typeface="Calibri"/>
                <a:cs typeface="Times New Roman"/>
              </a:rPr>
              <a:t> times, and light and mobile - ones long. The positions of the peaks on the distributions depend not only on the composition of hydrocarbons, but also on the presence and types of additives that improve certain properties of the oil.</a:t>
            </a:r>
            <a:endParaRPr lang="ru-RU" sz="1100" dirty="0">
              <a:latin typeface="Calibri"/>
              <a:ea typeface="Calibri"/>
              <a:cs typeface="Times New Roman"/>
            </a:endParaRPr>
          </a:p>
          <a:p>
            <a:pPr indent="361950" algn="just"/>
            <a:r>
              <a:rPr lang="en-US" sz="1400" dirty="0">
                <a:latin typeface="Arial"/>
                <a:ea typeface="Calibri"/>
              </a:rPr>
              <a:t>In used marine engine oil, all three peaks in the distribution of relaxation times T</a:t>
            </a:r>
            <a:r>
              <a:rPr lang="en-US" sz="1400" baseline="-25000" dirty="0">
                <a:latin typeface="Arial"/>
                <a:ea typeface="Calibri"/>
              </a:rPr>
              <a:t>2</a:t>
            </a:r>
            <a:r>
              <a:rPr lang="en-US" sz="1400" dirty="0">
                <a:latin typeface="Arial"/>
                <a:ea typeface="Calibri"/>
              </a:rPr>
              <a:t> are shifted in comparison with fresh oil in the direction of longer times. This may indicate a decrease in the molecular weight and an increase in the mobility of some hydrocarbons. On the distribution of relaxation times T</a:t>
            </a:r>
            <a:r>
              <a:rPr lang="en-US" sz="1400" baseline="-25000" dirty="0">
                <a:latin typeface="Arial"/>
                <a:ea typeface="Calibri"/>
              </a:rPr>
              <a:t>1</a:t>
            </a:r>
            <a:r>
              <a:rPr lang="en-US" sz="1400" dirty="0">
                <a:latin typeface="Arial"/>
                <a:ea typeface="Calibri"/>
              </a:rPr>
              <a:t> for used oil, the main peak is in the short-time region and does not shift with respect to the main peak for fresh oil. An experiment with heating fresh oil (curve "c" in Fig. </a:t>
            </a:r>
            <a:r>
              <a:rPr lang="en-US" sz="1400" dirty="0" smtClean="0">
                <a:latin typeface="Arial"/>
                <a:ea typeface="Calibri"/>
              </a:rPr>
              <a:t>3) </a:t>
            </a:r>
            <a:r>
              <a:rPr lang="en-US" sz="1400" dirty="0">
                <a:latin typeface="Arial"/>
                <a:ea typeface="Calibri"/>
              </a:rPr>
              <a:t>indicates that changes in used oil are not limited to oxidation at high temperatures, but are also determined by other factors.</a:t>
            </a:r>
            <a:endParaRPr lang="ru-RU" sz="1400" dirty="0"/>
          </a:p>
        </p:txBody>
      </p:sp>
      <p:sp>
        <p:nvSpPr>
          <p:cNvPr id="32" name="TextBox 31"/>
          <p:cNvSpPr txBox="1"/>
          <p:nvPr/>
        </p:nvSpPr>
        <p:spPr>
          <a:xfrm>
            <a:off x="231666" y="24082871"/>
            <a:ext cx="10461734" cy="1169551"/>
          </a:xfrm>
          <a:prstGeom prst="rect">
            <a:avLst/>
          </a:prstGeom>
          <a:noFill/>
        </p:spPr>
        <p:txBody>
          <a:bodyPr wrap="square" rtlCol="0">
            <a:spAutoFit/>
          </a:bodyPr>
          <a:lstStyle/>
          <a:p>
            <a:pPr indent="361950" algn="just"/>
            <a:r>
              <a:rPr lang="en-US" sz="1400" dirty="0" smtClean="0"/>
              <a:t>Thus</a:t>
            </a:r>
            <a:r>
              <a:rPr lang="en-US" sz="1400" dirty="0"/>
              <a:t>, the times of spin-lattice relaxation T1 and spin-spin relaxation T2 contain information on the molecular dynamics of hydrocarbon macromolecules and their constituents. Engine oil quality diagnostics can be performed using distributions curves T1 and T2. The distribution curves of the times T1 and T2 are unique for each type of fuel and lubricant, i.e. are, as it were, his passport and this allows the identification of the oil product, the determination of its quality and the detection of deviations from the standards</a:t>
            </a:r>
            <a:r>
              <a:rPr lang="en-US" sz="1400" dirty="0" smtClean="0"/>
              <a:t>.</a:t>
            </a:r>
            <a:endParaRPr lang="ru-RU" sz="1400" dirty="0"/>
          </a:p>
        </p:txBody>
      </p:sp>
      <p:sp>
        <p:nvSpPr>
          <p:cNvPr id="36" name="TextBox 35"/>
          <p:cNvSpPr txBox="1"/>
          <p:nvPr/>
        </p:nvSpPr>
        <p:spPr>
          <a:xfrm>
            <a:off x="12175067" y="5914935"/>
            <a:ext cx="6388480" cy="400110"/>
          </a:xfrm>
          <a:prstGeom prst="rect">
            <a:avLst/>
          </a:prstGeom>
          <a:noFill/>
        </p:spPr>
        <p:txBody>
          <a:bodyPr wrap="none" rtlCol="0">
            <a:spAutoFit/>
          </a:bodyPr>
          <a:lstStyle/>
          <a:p>
            <a:r>
              <a:rPr lang="en-GB" sz="2000" b="1" dirty="0"/>
              <a:t>2.</a:t>
            </a:r>
            <a:r>
              <a:rPr lang="en-US" sz="2000" b="1" dirty="0"/>
              <a:t>4 Visible and ultraviolet absorption spectroscopy</a:t>
            </a:r>
            <a:endParaRPr lang="ru-RU" sz="2000" b="1" dirty="0"/>
          </a:p>
        </p:txBody>
      </p:sp>
      <mc:AlternateContent xmlns:mc="http://schemas.openxmlformats.org/markup-compatibility/2006" xmlns:a14="http://schemas.microsoft.com/office/drawing/2010/main">
        <mc:Choice Requires="a14">
          <p:sp>
            <p:nvSpPr>
              <p:cNvPr id="38" name="TextBox 37"/>
              <p:cNvSpPr txBox="1"/>
              <p:nvPr/>
            </p:nvSpPr>
            <p:spPr>
              <a:xfrm>
                <a:off x="10734594" y="6315045"/>
                <a:ext cx="9475788" cy="3828740"/>
              </a:xfrm>
              <a:prstGeom prst="rect">
                <a:avLst/>
              </a:prstGeom>
              <a:noFill/>
            </p:spPr>
            <p:txBody>
              <a:bodyPr wrap="square" rtlCol="0">
                <a:spAutoFit/>
              </a:bodyPr>
              <a:lstStyle/>
              <a:p>
                <a:pPr indent="361950" algn="just"/>
                <a:r>
                  <a:rPr lang="en-US" sz="1400" dirty="0" smtClean="0"/>
                  <a:t>Using </a:t>
                </a:r>
                <a:r>
                  <a:rPr lang="en-US" sz="1400" dirty="0"/>
                  <a:t>the analysis of the dependence of the transmittance of oil products on the </a:t>
                </a:r>
                <a:r>
                  <a:rPr lang="en-US" sz="1400" dirty="0" smtClean="0"/>
                  <a:t>wavelength, </a:t>
                </a:r>
                <a:r>
                  <a:rPr lang="en-US" sz="1400" dirty="0"/>
                  <a:t>the possibilities of characterizing of the properties, quality and identification of marine fuels and oils were investigated.  For this, a method was proposed based on the determination of color indicators. The measurements were carried out using an SF-2000 spectrophotometer. The absorption spectra were recorded in the visible and UV ranges of 200 nm - 1100 nm.</a:t>
                </a:r>
                <a:endParaRPr lang="ru-RU" sz="1400" dirty="0"/>
              </a:p>
              <a:p>
                <a:pPr indent="361950" algn="just"/>
                <a:r>
                  <a:rPr lang="en-US" sz="1400" dirty="0"/>
                  <a:t>The study of absorption spectra made it possible to establish that the optical density of various oil products, due to electronic absorption, can be described by the formula:</a:t>
                </a:r>
                <a:endParaRPr lang="ru-RU" sz="1400" dirty="0"/>
              </a:p>
              <a:p>
                <a:pPr algn="r"/>
                <a14:m>
                  <m:oMath xmlns:m="http://schemas.openxmlformats.org/officeDocument/2006/math">
                    <m:r>
                      <a:rPr lang="ru-RU" sz="1400" i="1">
                        <a:latin typeface="Cambria Math"/>
                      </a:rPr>
                      <m:t>𝐷</m:t>
                    </m:r>
                    <m:r>
                      <a:rPr lang="en-US" sz="1400" i="1">
                        <a:latin typeface="Cambria Math"/>
                      </a:rPr>
                      <m:t>=</m:t>
                    </m:r>
                    <m:r>
                      <a:rPr lang="ru-RU" sz="1400" i="1">
                        <a:latin typeface="Cambria Math"/>
                      </a:rPr>
                      <m:t>𝐶</m:t>
                    </m:r>
                    <m:sSup>
                      <m:sSupPr>
                        <m:ctrlPr>
                          <a:rPr lang="ru-RU" sz="1400" i="1">
                            <a:latin typeface="Cambria Math"/>
                          </a:rPr>
                        </m:ctrlPr>
                      </m:sSupPr>
                      <m:e>
                        <m:r>
                          <a:rPr lang="ru-RU" sz="1400" i="1">
                            <a:latin typeface="Cambria Math"/>
                          </a:rPr>
                          <m:t>𝑒</m:t>
                        </m:r>
                      </m:e>
                      <m:sup>
                        <m:f>
                          <m:fPr>
                            <m:ctrlPr>
                              <a:rPr lang="ru-RU" sz="1400" i="1">
                                <a:latin typeface="Cambria Math"/>
                              </a:rPr>
                            </m:ctrlPr>
                          </m:fPr>
                          <m:num>
                            <m:r>
                              <a:rPr lang="ru-RU" sz="1400" i="1">
                                <a:latin typeface="Cambria Math"/>
                              </a:rPr>
                              <m:t>𝜒</m:t>
                            </m:r>
                          </m:num>
                          <m:den>
                            <m:r>
                              <a:rPr lang="ru-RU" sz="1400" i="1">
                                <a:latin typeface="Cambria Math"/>
                              </a:rPr>
                              <m:t>𝜆</m:t>
                            </m:r>
                          </m:den>
                        </m:f>
                      </m:sup>
                    </m:sSup>
                  </m:oMath>
                </a14:m>
                <a:r>
                  <a:rPr lang="en-US" sz="1400" dirty="0"/>
                  <a:t>=</a:t>
                </a:r>
                <a14:m>
                  <m:oMath xmlns:m="http://schemas.openxmlformats.org/officeDocument/2006/math">
                    <m:r>
                      <a:rPr lang="en-US" sz="1400" i="1">
                        <a:latin typeface="Cambria Math"/>
                      </a:rPr>
                      <m:t> </m:t>
                    </m:r>
                    <m:r>
                      <a:rPr lang="ru-RU" sz="1400" i="1">
                        <a:latin typeface="Cambria Math"/>
                      </a:rPr>
                      <m:t>𝐶</m:t>
                    </m:r>
                    <m:sSup>
                      <m:sSupPr>
                        <m:ctrlPr>
                          <a:rPr lang="ru-RU" sz="1400" i="1">
                            <a:latin typeface="Cambria Math"/>
                          </a:rPr>
                        </m:ctrlPr>
                      </m:sSupPr>
                      <m:e>
                        <m:r>
                          <a:rPr lang="ru-RU" sz="1400" i="1">
                            <a:latin typeface="Cambria Math"/>
                          </a:rPr>
                          <m:t>𝑒</m:t>
                        </m:r>
                      </m:e>
                      <m:sup>
                        <m:f>
                          <m:fPr>
                            <m:ctrlPr>
                              <a:rPr lang="ru-RU" sz="1400" i="1">
                                <a:latin typeface="Cambria Math"/>
                              </a:rPr>
                            </m:ctrlPr>
                          </m:fPr>
                          <m:num>
                            <m:r>
                              <a:rPr lang="en-US" sz="1400" i="1">
                                <a:latin typeface="Cambria Math"/>
                              </a:rPr>
                              <m:t>h</m:t>
                            </m:r>
                            <m:r>
                              <a:rPr lang="ru-RU" sz="1400" i="1">
                                <a:latin typeface="Cambria Math"/>
                              </a:rPr>
                              <m:t>𝜈</m:t>
                            </m:r>
                          </m:num>
                          <m:den>
                            <m:r>
                              <a:rPr lang="en-US" sz="1400" i="1">
                                <a:latin typeface="Cambria Math"/>
                              </a:rPr>
                              <m:t>𝑈</m:t>
                            </m:r>
                          </m:den>
                        </m:f>
                      </m:sup>
                    </m:sSup>
                  </m:oMath>
                </a14:m>
                <a:r>
                  <a:rPr lang="en-US" sz="1400" dirty="0"/>
                  <a:t>,                </a:t>
                </a:r>
                <a:r>
                  <a:rPr lang="en-US" sz="1400" dirty="0" smtClean="0"/>
                  <a:t>                                                                      </a:t>
                </a:r>
                <a:r>
                  <a:rPr lang="en-US" sz="1400" dirty="0"/>
                  <a:t>(1)  </a:t>
                </a:r>
                <a:endParaRPr lang="ru-RU" sz="1400" dirty="0"/>
              </a:p>
              <a:p>
                <a:pPr algn="just"/>
                <a:r>
                  <a:rPr lang="en-US" sz="1400" dirty="0"/>
                  <a:t>here </a:t>
                </a:r>
                <a:r>
                  <a:rPr lang="en-US" sz="1400" i="1" dirty="0"/>
                  <a:t>χ</a:t>
                </a:r>
                <a:r>
                  <a:rPr lang="en-US" sz="1400" dirty="0"/>
                  <a:t> - color index, and </a:t>
                </a:r>
                <a:r>
                  <a:rPr lang="en-US" sz="1400" i="1" dirty="0"/>
                  <a:t>C</a:t>
                </a:r>
                <a:r>
                  <a:rPr lang="en-US" sz="1400" dirty="0"/>
                  <a:t> - is the color coefficient of a petroleum product at a given thickness of its layer, </a:t>
                </a:r>
                <a:r>
                  <a:rPr lang="ru-RU" sz="1400" i="1" dirty="0"/>
                  <a:t>λ</a:t>
                </a:r>
                <a:r>
                  <a:rPr lang="en-US" sz="1400" dirty="0"/>
                  <a:t> – irradiating wavelength, </a:t>
                </a:r>
                <a:r>
                  <a:rPr lang="en-US" sz="1400" i="1" dirty="0"/>
                  <a:t>U</a:t>
                </a:r>
                <a:r>
                  <a:rPr lang="en-US" sz="1400" dirty="0"/>
                  <a:t> – activation energy.</a:t>
                </a:r>
                <a:endParaRPr lang="ru-RU" sz="1400" dirty="0"/>
              </a:p>
              <a:p>
                <a:pPr indent="361950" algn="just"/>
                <a:r>
                  <a:rPr lang="en-US" sz="1400" dirty="0"/>
                  <a:t>To find the distribution of the color index, the optical density of the sample was represented as</a:t>
                </a:r>
                <a:r>
                  <a:rPr lang="en-US" sz="1400" dirty="0" smtClean="0"/>
                  <a:t>:</a:t>
                </a:r>
                <a:endParaRPr lang="ru-RU" sz="1400" dirty="0"/>
              </a:p>
              <a:p>
                <a:pPr algn="r"/>
                <a14:m>
                  <m:oMath xmlns:m="http://schemas.openxmlformats.org/officeDocument/2006/math">
                    <m:r>
                      <a:rPr lang="ru-RU" sz="1400" i="1">
                        <a:latin typeface="Cambria Math"/>
                      </a:rPr>
                      <m:t>𝐷</m:t>
                    </m:r>
                    <m:r>
                      <a:rPr lang="en-US" sz="1400" i="1">
                        <a:latin typeface="Cambria Math"/>
                      </a:rPr>
                      <m:t>(</m:t>
                    </m:r>
                    <m:r>
                      <a:rPr lang="ru-RU" sz="1400" i="1">
                        <a:latin typeface="Cambria Math"/>
                      </a:rPr>
                      <m:t>𝜆</m:t>
                    </m:r>
                    <m:r>
                      <a:rPr lang="en-US" sz="1400" i="1">
                        <a:latin typeface="Cambria Math"/>
                      </a:rPr>
                      <m:t>)=</m:t>
                    </m:r>
                    <m:nary>
                      <m:naryPr>
                        <m:limLoc m:val="undOvr"/>
                        <m:ctrlPr>
                          <a:rPr lang="ru-RU" sz="1400" i="1">
                            <a:latin typeface="Cambria Math"/>
                          </a:rPr>
                        </m:ctrlPr>
                      </m:naryPr>
                      <m:sub>
                        <m:r>
                          <a:rPr lang="en-US" sz="1400" i="1">
                            <a:latin typeface="Cambria Math"/>
                          </a:rPr>
                          <m:t>0</m:t>
                        </m:r>
                      </m:sub>
                      <m:sup>
                        <m:r>
                          <a:rPr lang="en-US" sz="1400" i="1">
                            <a:latin typeface="Cambria Math"/>
                          </a:rPr>
                          <m:t>∞</m:t>
                        </m:r>
                      </m:sup>
                      <m:e>
                        <m:r>
                          <a:rPr lang="en-US" sz="1400" i="1">
                            <a:latin typeface="Cambria Math"/>
                          </a:rPr>
                          <m:t>𝑓</m:t>
                        </m:r>
                        <m:r>
                          <a:rPr lang="en-US" sz="1400" i="1">
                            <a:latin typeface="Cambria Math"/>
                          </a:rPr>
                          <m:t>(</m:t>
                        </m:r>
                        <m:r>
                          <a:rPr lang="en-US" sz="1400" i="1">
                            <a:latin typeface="Cambria Math"/>
                          </a:rPr>
                          <m:t>𝜒</m:t>
                        </m:r>
                        <m:r>
                          <a:rPr lang="en-US" sz="1400" i="1">
                            <a:latin typeface="Cambria Math"/>
                          </a:rPr>
                          <m:t>)</m:t>
                        </m:r>
                        <m:r>
                          <a:rPr lang="ru-RU" sz="1400" i="1">
                            <a:latin typeface="Cambria Math"/>
                          </a:rPr>
                          <m:t>𝐶</m:t>
                        </m:r>
                        <m:d>
                          <m:dPr>
                            <m:ctrlPr>
                              <a:rPr lang="ru-RU" sz="1400" i="1">
                                <a:latin typeface="Cambria Math"/>
                              </a:rPr>
                            </m:ctrlPr>
                          </m:dPr>
                          <m:e>
                            <m:r>
                              <a:rPr lang="ru-RU" sz="1400" i="1">
                                <a:latin typeface="Cambria Math"/>
                              </a:rPr>
                              <m:t>𝜆</m:t>
                            </m:r>
                          </m:e>
                        </m:d>
                        <m:sSup>
                          <m:sSupPr>
                            <m:ctrlPr>
                              <a:rPr lang="ru-RU" sz="1400" i="1">
                                <a:latin typeface="Cambria Math"/>
                              </a:rPr>
                            </m:ctrlPr>
                          </m:sSupPr>
                          <m:e>
                            <m:r>
                              <a:rPr lang="ru-RU" sz="1400" i="1">
                                <a:latin typeface="Cambria Math"/>
                              </a:rPr>
                              <m:t>𝑒</m:t>
                            </m:r>
                          </m:e>
                          <m:sup>
                            <m:f>
                              <m:fPr>
                                <m:ctrlPr>
                                  <a:rPr lang="ru-RU" sz="1400" i="1">
                                    <a:latin typeface="Cambria Math"/>
                                  </a:rPr>
                                </m:ctrlPr>
                              </m:fPr>
                              <m:num>
                                <m:r>
                                  <a:rPr lang="ru-RU" sz="1400" i="1">
                                    <a:latin typeface="Cambria Math"/>
                                  </a:rPr>
                                  <m:t>𝜒</m:t>
                                </m:r>
                              </m:num>
                              <m:den>
                                <m:r>
                                  <a:rPr lang="ru-RU" sz="1400" i="1">
                                    <a:latin typeface="Cambria Math"/>
                                  </a:rPr>
                                  <m:t>𝜆</m:t>
                                </m:r>
                              </m:den>
                            </m:f>
                          </m:sup>
                        </m:sSup>
                        <m:r>
                          <a:rPr lang="ru-RU" sz="1400" i="1">
                            <a:latin typeface="Cambria Math"/>
                          </a:rPr>
                          <m:t>𝑑</m:t>
                        </m:r>
                      </m:e>
                    </m:nary>
                    <m:r>
                      <a:rPr lang="en-US" sz="1400" i="1">
                        <a:latin typeface="Cambria Math"/>
                      </a:rPr>
                      <m:t>𝜒</m:t>
                    </m:r>
                  </m:oMath>
                </a14:m>
                <a:r>
                  <a:rPr lang="en-US" sz="1400" dirty="0"/>
                  <a:t>,             </a:t>
                </a:r>
                <a:r>
                  <a:rPr lang="en-US" sz="1400" dirty="0" smtClean="0"/>
                  <a:t>                                                          </a:t>
                </a:r>
                <a:r>
                  <a:rPr lang="en-US" sz="1400" dirty="0"/>
                  <a:t>(2)</a:t>
                </a:r>
                <a:endParaRPr lang="ru-RU" sz="1400" dirty="0"/>
              </a:p>
              <a:p>
                <a:pPr algn="just"/>
                <a:r>
                  <a:rPr lang="en-US" sz="1400" dirty="0"/>
                  <a:t>here </a:t>
                </a:r>
                <a14:m>
                  <m:oMath xmlns:m="http://schemas.openxmlformats.org/officeDocument/2006/math">
                    <m:r>
                      <a:rPr lang="en-US" sz="1400" i="1">
                        <a:latin typeface="Cambria Math"/>
                      </a:rPr>
                      <m:t>𝑓</m:t>
                    </m:r>
                    <m:d>
                      <m:dPr>
                        <m:ctrlPr>
                          <a:rPr lang="ru-RU" sz="1400" i="1">
                            <a:latin typeface="Cambria Math"/>
                          </a:rPr>
                        </m:ctrlPr>
                      </m:dPr>
                      <m:e>
                        <m:r>
                          <a:rPr lang="ru-RU" sz="1400" i="1">
                            <a:latin typeface="Cambria Math"/>
                          </a:rPr>
                          <m:t>𝜒</m:t>
                        </m:r>
                      </m:e>
                    </m:d>
                  </m:oMath>
                </a14:m>
                <a:r>
                  <a:rPr lang="en-US" sz="1400" dirty="0"/>
                  <a:t> - color index distribution function,  </a:t>
                </a:r>
                <a14:m>
                  <m:oMath xmlns:m="http://schemas.openxmlformats.org/officeDocument/2006/math">
                    <m:r>
                      <a:rPr lang="en-US" sz="1400" i="1">
                        <a:latin typeface="Cambria Math"/>
                      </a:rPr>
                      <m:t>𝐶</m:t>
                    </m:r>
                    <m:d>
                      <m:dPr>
                        <m:ctrlPr>
                          <a:rPr lang="ru-RU" sz="1400" i="1">
                            <a:latin typeface="Cambria Math"/>
                          </a:rPr>
                        </m:ctrlPr>
                      </m:dPr>
                      <m:e>
                        <m:r>
                          <a:rPr lang="en-US" sz="1400" i="1">
                            <a:latin typeface="Cambria Math"/>
                          </a:rPr>
                          <m:t>𝜒</m:t>
                        </m:r>
                      </m:e>
                    </m:d>
                    <m:r>
                      <a:rPr lang="en-US" sz="1400" i="1">
                        <a:latin typeface="Cambria Math"/>
                      </a:rPr>
                      <m:t>=</m:t>
                    </m:r>
                    <m:sSup>
                      <m:sSupPr>
                        <m:ctrlPr>
                          <a:rPr lang="ru-RU" sz="1400" i="1">
                            <a:latin typeface="Cambria Math"/>
                          </a:rPr>
                        </m:ctrlPr>
                      </m:sSupPr>
                      <m:e>
                        <m:r>
                          <a:rPr lang="ru-RU" sz="1400" i="1">
                            <a:latin typeface="Cambria Math"/>
                          </a:rPr>
                          <m:t>𝑒</m:t>
                        </m:r>
                      </m:e>
                      <m:sup>
                        <m:r>
                          <a:rPr lang="en-US" sz="1400" i="1">
                            <a:latin typeface="Cambria Math"/>
                          </a:rPr>
                          <m:t>−</m:t>
                        </m:r>
                        <m:f>
                          <m:fPr>
                            <m:ctrlPr>
                              <a:rPr lang="ru-RU" sz="1400" i="1">
                                <a:latin typeface="Cambria Math"/>
                              </a:rPr>
                            </m:ctrlPr>
                          </m:fPr>
                          <m:num>
                            <m:r>
                              <a:rPr lang="ru-RU" sz="1400" i="1">
                                <a:latin typeface="Cambria Math"/>
                              </a:rPr>
                              <m:t>𝜒</m:t>
                            </m:r>
                          </m:num>
                          <m:den>
                            <m:sSub>
                              <m:sSubPr>
                                <m:ctrlPr>
                                  <a:rPr lang="ru-RU" sz="1400" i="1">
                                    <a:latin typeface="Cambria Math"/>
                                  </a:rPr>
                                </m:ctrlPr>
                              </m:sSubPr>
                              <m:e>
                                <m:r>
                                  <a:rPr lang="ru-RU" sz="1400" i="1">
                                    <a:latin typeface="Cambria Math"/>
                                  </a:rPr>
                                  <m:t>𝜆</m:t>
                                </m:r>
                              </m:e>
                              <m:sub>
                                <m:r>
                                  <a:rPr lang="en-US" sz="1400" i="1">
                                    <a:latin typeface="Cambria Math"/>
                                  </a:rPr>
                                  <m:t>1</m:t>
                                </m:r>
                              </m:sub>
                            </m:sSub>
                          </m:den>
                        </m:f>
                      </m:sup>
                    </m:sSup>
                  </m:oMath>
                </a14:m>
                <a:r>
                  <a:rPr lang="en-US" sz="1400" dirty="0"/>
                  <a:t> – normalization factor, </a:t>
                </a:r>
                <a14:m>
                  <m:oMath xmlns:m="http://schemas.openxmlformats.org/officeDocument/2006/math">
                    <m:sSub>
                      <m:sSubPr>
                        <m:ctrlPr>
                          <a:rPr lang="ru-RU" sz="1400" i="1">
                            <a:latin typeface="Cambria Math"/>
                          </a:rPr>
                        </m:ctrlPr>
                      </m:sSubPr>
                      <m:e>
                        <m:r>
                          <m:rPr>
                            <m:sty m:val="p"/>
                          </m:rPr>
                          <a:rPr lang="ru-RU" sz="1400">
                            <a:latin typeface="Cambria Math"/>
                          </a:rPr>
                          <m:t>λ</m:t>
                        </m:r>
                      </m:e>
                      <m:sub>
                        <m:r>
                          <a:rPr lang="en-US" sz="1400" i="1">
                            <a:latin typeface="Cambria Math"/>
                          </a:rPr>
                          <m:t>1</m:t>
                        </m:r>
                      </m:sub>
                    </m:sSub>
                  </m:oMath>
                </a14:m>
                <a:r>
                  <a:rPr lang="en-US" sz="1400" dirty="0"/>
                  <a:t> – initial wavelength measured in the range of  </a:t>
                </a:r>
                <a14:m>
                  <m:oMath xmlns:m="http://schemas.openxmlformats.org/officeDocument/2006/math">
                    <m:sSub>
                      <m:sSubPr>
                        <m:ctrlPr>
                          <a:rPr lang="ru-RU" sz="1400" i="1">
                            <a:latin typeface="Cambria Math"/>
                          </a:rPr>
                        </m:ctrlPr>
                      </m:sSubPr>
                      <m:e>
                        <m:r>
                          <m:rPr>
                            <m:sty m:val="p"/>
                          </m:rPr>
                          <a:rPr lang="ru-RU" sz="1400">
                            <a:latin typeface="Cambria Math"/>
                          </a:rPr>
                          <m:t>λ</m:t>
                        </m:r>
                      </m:e>
                      <m:sub>
                        <m:r>
                          <a:rPr lang="en-US" sz="1400" i="1">
                            <a:latin typeface="Cambria Math"/>
                          </a:rPr>
                          <m:t>1</m:t>
                        </m:r>
                      </m:sub>
                    </m:sSub>
                    <m:r>
                      <a:rPr lang="en-US" sz="1400" i="1">
                        <a:latin typeface="Cambria Math"/>
                      </a:rPr>
                      <m:t>−</m:t>
                    </m:r>
                    <m:sSub>
                      <m:sSubPr>
                        <m:ctrlPr>
                          <a:rPr lang="ru-RU" sz="1400" i="1">
                            <a:latin typeface="Cambria Math"/>
                          </a:rPr>
                        </m:ctrlPr>
                      </m:sSubPr>
                      <m:e>
                        <m:r>
                          <m:rPr>
                            <m:sty m:val="p"/>
                          </m:rPr>
                          <a:rPr lang="ru-RU" sz="1400">
                            <a:latin typeface="Cambria Math"/>
                          </a:rPr>
                          <m:t>λ</m:t>
                        </m:r>
                      </m:e>
                      <m:sub>
                        <m:r>
                          <a:rPr lang="en-US" sz="1400" i="1">
                            <a:latin typeface="Cambria Math"/>
                          </a:rPr>
                          <m:t>2</m:t>
                        </m:r>
                      </m:sub>
                    </m:sSub>
                    <m:r>
                      <a:rPr lang="ru-RU" sz="1400" i="1">
                        <a:latin typeface="Cambria Math"/>
                      </a:rPr>
                      <m:t> </m:t>
                    </m:r>
                    <m:r>
                      <m:rPr>
                        <m:sty m:val="p"/>
                      </m:rPr>
                      <a:rPr lang="en-US" sz="1400">
                        <a:latin typeface="Cambria Math"/>
                      </a:rPr>
                      <m:t>spectrum</m:t>
                    </m:r>
                  </m:oMath>
                </a14:m>
                <a:r>
                  <a:rPr lang="en-US" sz="1400" dirty="0"/>
                  <a:t>. The distribution </a:t>
                </a:r>
                <a:r>
                  <a:rPr lang="en-US" sz="1400" i="1" dirty="0"/>
                  <a:t>f(</a:t>
                </a:r>
                <a:r>
                  <a:rPr lang="ru-RU" sz="1400" i="1" dirty="0"/>
                  <a:t>χ</a:t>
                </a:r>
                <a:r>
                  <a:rPr lang="en-US" sz="1400" i="1" dirty="0"/>
                  <a:t>)</a:t>
                </a:r>
                <a:r>
                  <a:rPr lang="en-US" sz="1400" dirty="0"/>
                  <a:t> was found as the inverse  integral transformation from formula (2</a:t>
                </a:r>
                <a:r>
                  <a:rPr lang="en-US" sz="1400" dirty="0" smtClean="0"/>
                  <a:t>).</a:t>
                </a:r>
              </a:p>
              <a:p>
                <a:pPr indent="361950" algn="just"/>
                <a:r>
                  <a:rPr lang="en-US" sz="1400" dirty="0"/>
                  <a:t>Optical absorptions as a functions of wavelength for the studied samples is shown in Fig. </a:t>
                </a:r>
                <a:r>
                  <a:rPr lang="en-US" sz="1400" dirty="0" smtClean="0"/>
                  <a:t>5. </a:t>
                </a:r>
                <a:r>
                  <a:rPr lang="en-US" sz="1400" dirty="0"/>
                  <a:t>All studied oil products increase absorption with decreasing wavelength. It is believed that this is electronic absorption and it is associated with aromatic molecules of petroleum products.</a:t>
                </a:r>
              </a:p>
            </p:txBody>
          </p:sp>
        </mc:Choice>
        <mc:Fallback xmlns="">
          <p:sp>
            <p:nvSpPr>
              <p:cNvPr id="38" name="TextBox 37"/>
              <p:cNvSpPr txBox="1">
                <a:spLocks noRot="1" noChangeAspect="1" noMove="1" noResize="1" noEditPoints="1" noAdjustHandles="1" noChangeArrowheads="1" noChangeShapeType="1" noTextEdit="1"/>
              </p:cNvSpPr>
              <p:nvPr/>
            </p:nvSpPr>
            <p:spPr>
              <a:xfrm>
                <a:off x="10734594" y="6315045"/>
                <a:ext cx="9475788" cy="3828740"/>
              </a:xfrm>
              <a:prstGeom prst="rect">
                <a:avLst/>
              </a:prstGeom>
              <a:blipFill rotWithShape="1">
                <a:blip r:embed="rId7"/>
                <a:stretch>
                  <a:fillRect l="-193" t="-159" r="-1223" b="-637"/>
                </a:stretch>
              </a:blipFill>
            </p:spPr>
            <p:txBody>
              <a:bodyPr/>
              <a:lstStyle/>
              <a:p>
                <a:r>
                  <a:rPr lang="ru-RU">
                    <a:noFill/>
                  </a:rPr>
                  <a:t> </a:t>
                </a:r>
              </a:p>
            </p:txBody>
          </p:sp>
        </mc:Fallback>
      </mc:AlternateContent>
      <p:pic>
        <p:nvPicPr>
          <p:cNvPr id="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49433" y="10143785"/>
            <a:ext cx="4176464" cy="316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501616" y="10345203"/>
            <a:ext cx="4092874" cy="307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10849129" y="13325914"/>
            <a:ext cx="4623359" cy="738664"/>
          </a:xfrm>
          <a:prstGeom prst="rect">
            <a:avLst/>
          </a:prstGeom>
          <a:noFill/>
        </p:spPr>
        <p:txBody>
          <a:bodyPr wrap="square" rtlCol="0">
            <a:spAutoFit/>
          </a:bodyPr>
          <a:lstStyle/>
          <a:p>
            <a:r>
              <a:rPr lang="en-US" sz="1400" dirty="0"/>
              <a:t>Figure 5</a:t>
            </a:r>
            <a:r>
              <a:rPr lang="en-US" sz="1400" dirty="0" smtClean="0"/>
              <a:t>. </a:t>
            </a:r>
            <a:r>
              <a:rPr lang="en-US" sz="1400" dirty="0"/>
              <a:t>Absorption spectra: </a:t>
            </a:r>
            <a:r>
              <a:rPr lang="en-US" sz="1400" dirty="0" err="1"/>
              <a:t>ecto</a:t>
            </a:r>
            <a:r>
              <a:rPr lang="en-US" sz="1400" dirty="0"/>
              <a:t>-diesel (1), SN-150 oil (2), low-viscosity marine fuel (3), marine diesel (4), SN-500 oil (5), TPEO oil (6).</a:t>
            </a:r>
            <a:endParaRPr lang="ru-RU" sz="1400" dirty="0"/>
          </a:p>
        </p:txBody>
      </p:sp>
      <p:sp>
        <p:nvSpPr>
          <p:cNvPr id="40" name="TextBox 39"/>
          <p:cNvSpPr txBox="1"/>
          <p:nvPr/>
        </p:nvSpPr>
        <p:spPr>
          <a:xfrm>
            <a:off x="15835096" y="13433636"/>
            <a:ext cx="3759394" cy="523220"/>
          </a:xfrm>
          <a:prstGeom prst="rect">
            <a:avLst/>
          </a:prstGeom>
          <a:noFill/>
        </p:spPr>
        <p:txBody>
          <a:bodyPr wrap="square" rtlCol="0">
            <a:spAutoFit/>
          </a:bodyPr>
          <a:lstStyle/>
          <a:p>
            <a:pPr algn="just"/>
            <a:r>
              <a:rPr lang="en-US" sz="1400" dirty="0"/>
              <a:t>Figure </a:t>
            </a:r>
            <a:r>
              <a:rPr lang="en-US" sz="1400" dirty="0" smtClean="0"/>
              <a:t>6. </a:t>
            </a:r>
            <a:r>
              <a:rPr lang="en-US" sz="1400" dirty="0"/>
              <a:t>Optical absorption spectra as a function of the quantum </a:t>
            </a:r>
            <a:r>
              <a:rPr lang="en-US" sz="1400" dirty="0" smtClean="0"/>
              <a:t>energy.</a:t>
            </a:r>
            <a:endParaRPr lang="ru-RU" sz="1400" dirty="0"/>
          </a:p>
        </p:txBody>
      </p:sp>
      <p:sp>
        <p:nvSpPr>
          <p:cNvPr id="41" name="TextBox 40"/>
          <p:cNvSpPr txBox="1"/>
          <p:nvPr/>
        </p:nvSpPr>
        <p:spPr>
          <a:xfrm>
            <a:off x="10767322" y="14171025"/>
            <a:ext cx="9401865" cy="1600438"/>
          </a:xfrm>
          <a:prstGeom prst="rect">
            <a:avLst/>
          </a:prstGeom>
          <a:noFill/>
        </p:spPr>
        <p:txBody>
          <a:bodyPr wrap="square" rtlCol="0">
            <a:spAutoFit/>
          </a:bodyPr>
          <a:lstStyle/>
          <a:p>
            <a:pPr indent="457200" algn="just"/>
            <a:r>
              <a:rPr lang="en-US" sz="1400" dirty="0"/>
              <a:t>Fig. 6</a:t>
            </a:r>
            <a:r>
              <a:rPr lang="en-US" sz="1400" dirty="0" smtClean="0"/>
              <a:t> </a:t>
            </a:r>
            <a:r>
              <a:rPr lang="en-US" sz="1400" dirty="0"/>
              <a:t>illustrates essentially the same absorption spectra as Fig. 5</a:t>
            </a:r>
            <a:r>
              <a:rPr lang="en-US" sz="1400" dirty="0" smtClean="0"/>
              <a:t>, </a:t>
            </a:r>
            <a:r>
              <a:rPr lang="en-US" sz="1400" dirty="0"/>
              <a:t>but optical density is plotted on a logarithmic scale as a function of quantum energy. At high photon energies, the spectra in Fig. 6</a:t>
            </a:r>
            <a:r>
              <a:rPr lang="en-US" sz="1400" dirty="0" smtClean="0"/>
              <a:t> </a:t>
            </a:r>
            <a:r>
              <a:rPr lang="en-US" sz="1400" dirty="0"/>
              <a:t>have almost the same slope for all studied samples. This is due to the fact that all petroleum products have the same type of chromophores</a:t>
            </a:r>
            <a:r>
              <a:rPr lang="en-US" sz="1400" dirty="0" smtClean="0"/>
              <a:t>.</a:t>
            </a:r>
          </a:p>
          <a:p>
            <a:pPr indent="457200" algn="just"/>
            <a:r>
              <a:rPr lang="en-US" sz="1400" dirty="0"/>
              <a:t>The results show that the distributions of the </a:t>
            </a:r>
            <a:r>
              <a:rPr lang="ru-RU" sz="1400" i="1" dirty="0"/>
              <a:t>χ </a:t>
            </a:r>
            <a:r>
              <a:rPr lang="en-US" sz="1400" dirty="0"/>
              <a:t>value are bimodal for </a:t>
            </a:r>
            <a:r>
              <a:rPr lang="en-US" sz="1400" dirty="0" err="1"/>
              <a:t>ecto</a:t>
            </a:r>
            <a:r>
              <a:rPr lang="en-US" sz="1400" dirty="0"/>
              <a:t>-diesel and SN-150 oil, for the rest of the studied oil products they are unimodal</a:t>
            </a:r>
            <a:r>
              <a:rPr lang="en-US" sz="1400" dirty="0" smtClean="0"/>
              <a:t>.</a:t>
            </a:r>
          </a:p>
          <a:p>
            <a:pPr indent="457200" algn="just"/>
            <a:r>
              <a:rPr lang="en-US" sz="1400" dirty="0"/>
              <a:t>Thus, the obtained distributions of color parameters and characteristic energies for each oil product are different, which makes it possible to use them to identify these materials and test their quality.</a:t>
            </a:r>
            <a:endParaRPr lang="ru-RU" sz="1400" dirty="0"/>
          </a:p>
        </p:txBody>
      </p:sp>
      <p:sp>
        <p:nvSpPr>
          <p:cNvPr id="42" name="TextBox 41"/>
          <p:cNvSpPr txBox="1"/>
          <p:nvPr/>
        </p:nvSpPr>
        <p:spPr>
          <a:xfrm>
            <a:off x="12981729" y="15838223"/>
            <a:ext cx="4629794" cy="400110"/>
          </a:xfrm>
          <a:prstGeom prst="rect">
            <a:avLst/>
          </a:prstGeom>
          <a:noFill/>
        </p:spPr>
        <p:txBody>
          <a:bodyPr wrap="none" rtlCol="0">
            <a:spAutoFit/>
          </a:bodyPr>
          <a:lstStyle/>
          <a:p>
            <a:r>
              <a:rPr lang="en-GB" sz="2000" b="1" dirty="0"/>
              <a:t>2.</a:t>
            </a:r>
            <a:r>
              <a:rPr lang="ru-RU" sz="2000" b="1" dirty="0"/>
              <a:t>5 </a:t>
            </a:r>
            <a:r>
              <a:rPr lang="en-US" sz="2000" b="1" dirty="0"/>
              <a:t>Photon correlation spectroscopy</a:t>
            </a:r>
            <a:endParaRPr lang="ru-RU" sz="2000" b="1" dirty="0"/>
          </a:p>
        </p:txBody>
      </p:sp>
      <p:sp>
        <p:nvSpPr>
          <p:cNvPr id="43" name="TextBox 42"/>
          <p:cNvSpPr txBox="1"/>
          <p:nvPr/>
        </p:nvSpPr>
        <p:spPr>
          <a:xfrm>
            <a:off x="10849129" y="16246260"/>
            <a:ext cx="9267772" cy="1384995"/>
          </a:xfrm>
          <a:prstGeom prst="rect">
            <a:avLst/>
          </a:prstGeom>
          <a:noFill/>
        </p:spPr>
        <p:txBody>
          <a:bodyPr wrap="square" rtlCol="0">
            <a:spAutoFit/>
          </a:bodyPr>
          <a:lstStyle/>
          <a:p>
            <a:pPr indent="457200" algn="just"/>
            <a:r>
              <a:rPr lang="en-US" sz="1400" dirty="0"/>
              <a:t>A </a:t>
            </a:r>
            <a:r>
              <a:rPr lang="en-US" sz="1400" i="1" dirty="0" err="1"/>
              <a:t>Photocor</a:t>
            </a:r>
            <a:r>
              <a:rPr lang="en-US" sz="1400" i="1" dirty="0"/>
              <a:t>-FC</a:t>
            </a:r>
            <a:r>
              <a:rPr lang="en-US" sz="1400" dirty="0"/>
              <a:t> correlator was used to measure the scattered light autocorrelation functions.</a:t>
            </a:r>
            <a:r>
              <a:rPr lang="en-US" sz="1400" i="1" dirty="0"/>
              <a:t> </a:t>
            </a:r>
            <a:r>
              <a:rPr lang="en-US" sz="1400" dirty="0"/>
              <a:t>The measurement process and the processing of the measurement results were controlled using the </a:t>
            </a:r>
            <a:r>
              <a:rPr lang="en-US" sz="1400" i="1" dirty="0" err="1"/>
              <a:t>Photocor</a:t>
            </a:r>
            <a:r>
              <a:rPr lang="en-US" sz="1400" dirty="0"/>
              <a:t> software</a:t>
            </a:r>
            <a:r>
              <a:rPr lang="en-US" sz="1400" dirty="0" smtClean="0"/>
              <a:t>.</a:t>
            </a:r>
          </a:p>
          <a:p>
            <a:pPr indent="457200" algn="just"/>
            <a:r>
              <a:rPr lang="en-US" sz="1400" dirty="0"/>
              <a:t>In fig. 7</a:t>
            </a:r>
            <a:r>
              <a:rPr lang="en-US" sz="1400" dirty="0" smtClean="0"/>
              <a:t> </a:t>
            </a:r>
            <a:r>
              <a:rPr lang="en-US" sz="1400" dirty="0"/>
              <a:t>shows the correlation functions for fresh and used TPEO oils in </a:t>
            </a:r>
            <a:r>
              <a:rPr lang="en-US" sz="1400" dirty="0" err="1"/>
              <a:t>Nefras</a:t>
            </a:r>
            <a:r>
              <a:rPr lang="en-US" sz="1400" dirty="0"/>
              <a:t> and Csl.4 solvents and for the solvents themselves. Changes in the particle size distribution in waste oil </a:t>
            </a:r>
            <a:r>
              <a:rPr lang="en-US" sz="1400" dirty="0" smtClean="0"/>
              <a:t>(fig. 8) are </a:t>
            </a:r>
            <a:r>
              <a:rPr lang="en-US" sz="1400" dirty="0"/>
              <a:t>associated with changes at the molecular level (thermal polymerization, oxidation, evaporation, thermal cracking) and with changes caused by contamination (formation of soot, ingress of water and air, metal particles of rubbing parts).</a:t>
            </a:r>
            <a:endParaRPr lang="ru-RU" sz="1400" dirty="0"/>
          </a:p>
        </p:txBody>
      </p:sp>
      <p:pic>
        <p:nvPicPr>
          <p:cNvPr id="1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49433" y="17718967"/>
            <a:ext cx="4838132" cy="3282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1001020" y="20989753"/>
            <a:ext cx="4487647" cy="523220"/>
          </a:xfrm>
          <a:prstGeom prst="rect">
            <a:avLst/>
          </a:prstGeom>
          <a:noFill/>
        </p:spPr>
        <p:txBody>
          <a:bodyPr wrap="square" rtlCol="0">
            <a:spAutoFit/>
          </a:bodyPr>
          <a:lstStyle/>
          <a:p>
            <a:r>
              <a:rPr lang="en-US" sz="1400" dirty="0"/>
              <a:t>Figure 7</a:t>
            </a:r>
            <a:r>
              <a:rPr lang="en-US" sz="1400" dirty="0" smtClean="0"/>
              <a:t>. </a:t>
            </a:r>
            <a:r>
              <a:rPr lang="en-US" sz="1400" dirty="0"/>
              <a:t>Correlation functions of solvents and TPEO oil, fresh and used.</a:t>
            </a:r>
            <a:endParaRPr lang="ru-RU" sz="1400" dirty="0"/>
          </a:p>
        </p:txBody>
      </p:sp>
      <p:pic>
        <p:nvPicPr>
          <p:cNvPr id="14"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073249" y="17718967"/>
            <a:ext cx="3972877" cy="3308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TextBox 45"/>
          <p:cNvSpPr txBox="1"/>
          <p:nvPr/>
        </p:nvSpPr>
        <p:spPr>
          <a:xfrm>
            <a:off x="15699226" y="20989753"/>
            <a:ext cx="4031134" cy="523220"/>
          </a:xfrm>
          <a:prstGeom prst="rect">
            <a:avLst/>
          </a:prstGeom>
          <a:noFill/>
        </p:spPr>
        <p:txBody>
          <a:bodyPr wrap="square" rtlCol="0">
            <a:spAutoFit/>
          </a:bodyPr>
          <a:lstStyle/>
          <a:p>
            <a:r>
              <a:rPr lang="en-US" sz="1400" dirty="0"/>
              <a:t>Figure </a:t>
            </a:r>
            <a:r>
              <a:rPr lang="en-US" sz="1400" dirty="0" smtClean="0"/>
              <a:t>8. </a:t>
            </a:r>
            <a:r>
              <a:rPr lang="en-US" sz="1400" dirty="0"/>
              <a:t>Distributions of hydrodynamic radii of particles of TPEO oil and AUP oil.</a:t>
            </a:r>
            <a:endParaRPr lang="ru-RU" sz="1400" dirty="0"/>
          </a:p>
        </p:txBody>
      </p:sp>
      <p:sp>
        <p:nvSpPr>
          <p:cNvPr id="48" name="TextBox 47"/>
          <p:cNvSpPr txBox="1"/>
          <p:nvPr/>
        </p:nvSpPr>
        <p:spPr>
          <a:xfrm>
            <a:off x="11001020" y="21632207"/>
            <a:ext cx="9238659" cy="1384995"/>
          </a:xfrm>
          <a:prstGeom prst="rect">
            <a:avLst/>
          </a:prstGeom>
          <a:noFill/>
        </p:spPr>
        <p:txBody>
          <a:bodyPr wrap="square" rtlCol="0">
            <a:spAutoFit/>
          </a:bodyPr>
          <a:lstStyle/>
          <a:p>
            <a:pPr algn="just"/>
            <a:r>
              <a:rPr lang="en-US" sz="1400" dirty="0" smtClean="0"/>
              <a:t>The </a:t>
            </a:r>
            <a:r>
              <a:rPr lang="en-US" sz="1400" dirty="0"/>
              <a:t>nature of the distributions of the hydrodynamic radii of the particles in the studied samples is predominantly bimodal. The distributions peaks are located in two main domains: from 10 nm to 100 nm and above 100 nm, respectively</a:t>
            </a:r>
            <a:r>
              <a:rPr lang="en-US" sz="1400" dirty="0" smtClean="0"/>
              <a:t>.</a:t>
            </a:r>
            <a:endParaRPr lang="en-US" sz="1400" dirty="0"/>
          </a:p>
          <a:p>
            <a:pPr indent="361950" algn="just"/>
            <a:r>
              <a:rPr lang="en-US" sz="1400" dirty="0"/>
              <a:t>Thus, the method of photon correlation spectroscopy was used to study a number of fresh and used motor oils, which made it possible to obtain the distributions of correlation times, diffusion coefficients and hydrodynamic radii of particles of these substances.</a:t>
            </a:r>
            <a:endParaRPr lang="ru-RU" sz="1400" dirty="0"/>
          </a:p>
        </p:txBody>
      </p:sp>
      <p:pic>
        <p:nvPicPr>
          <p:cNvPr id="16"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5822" y="11081321"/>
            <a:ext cx="5102318" cy="1287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70231" y="11107787"/>
            <a:ext cx="4798970" cy="1388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7457" y="12254375"/>
            <a:ext cx="4879159" cy="229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TextBox 52"/>
          <p:cNvSpPr txBox="1"/>
          <p:nvPr/>
        </p:nvSpPr>
        <p:spPr>
          <a:xfrm>
            <a:off x="3670099" y="25252422"/>
            <a:ext cx="3248005" cy="400110"/>
          </a:xfrm>
          <a:prstGeom prst="rect">
            <a:avLst/>
          </a:prstGeom>
          <a:noFill/>
        </p:spPr>
        <p:txBody>
          <a:bodyPr wrap="none" rtlCol="0">
            <a:spAutoFit/>
          </a:bodyPr>
          <a:lstStyle/>
          <a:p>
            <a:r>
              <a:rPr lang="en-US" sz="2000" b="1" dirty="0"/>
              <a:t>2.3 Fluorescence spectra</a:t>
            </a:r>
            <a:endParaRPr lang="ru-RU" sz="2000" b="1" dirty="0"/>
          </a:p>
        </p:txBody>
      </p:sp>
      <p:pic>
        <p:nvPicPr>
          <p:cNvPr id="1033"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80758" y="27252970"/>
            <a:ext cx="5833502" cy="267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TextBox 54"/>
          <p:cNvSpPr txBox="1"/>
          <p:nvPr/>
        </p:nvSpPr>
        <p:spPr>
          <a:xfrm>
            <a:off x="293089" y="25652532"/>
            <a:ext cx="10400311" cy="1600438"/>
          </a:xfrm>
          <a:prstGeom prst="rect">
            <a:avLst/>
          </a:prstGeom>
          <a:noFill/>
        </p:spPr>
        <p:txBody>
          <a:bodyPr wrap="square" rtlCol="0">
            <a:spAutoFit/>
          </a:bodyPr>
          <a:lstStyle/>
          <a:p>
            <a:pPr indent="457200" algn="just"/>
            <a:r>
              <a:rPr lang="en-US" sz="1400" dirty="0" smtClean="0"/>
              <a:t>Analysis </a:t>
            </a:r>
            <a:r>
              <a:rPr lang="en-US" sz="1400" dirty="0"/>
              <a:t>of the fluorescence spectra of petroleum products for the purpose of their identification and quality control was carried out. The experiments were carried out on a Fluorat-02-Panorama device. The wavelength range of excitation and measurement of fluorescence was from 200 nm to 860 nm</a:t>
            </a:r>
            <a:r>
              <a:rPr lang="en-US" sz="1400" dirty="0" smtClean="0"/>
              <a:t>.</a:t>
            </a:r>
          </a:p>
          <a:p>
            <a:pPr indent="457200" algn="just"/>
            <a:r>
              <a:rPr lang="en-US" sz="1400" dirty="0"/>
              <a:t>The obtained 1D fluorescence spectra of various petroleum products are illustrated in Fig. 4</a:t>
            </a:r>
            <a:r>
              <a:rPr lang="en-US" sz="1400" dirty="0" smtClean="0"/>
              <a:t>. </a:t>
            </a:r>
            <a:r>
              <a:rPr lang="en-US" sz="1400" dirty="0"/>
              <a:t>Comparison of the fluorescence intensities shows that the minimum radiation intensity gives low-viscosity fuel. The SN-500 oil gives the highest intensity. TPEO oil has the largest width of the radiation spectrum. All investigated fluorescence spectra of petroleum products have a complex shape. This is due to the presence of several different types of fluorescent particles in the samples.</a:t>
            </a:r>
          </a:p>
        </p:txBody>
      </p:sp>
      <p:sp>
        <p:nvSpPr>
          <p:cNvPr id="56" name="TextBox 55"/>
          <p:cNvSpPr txBox="1"/>
          <p:nvPr/>
        </p:nvSpPr>
        <p:spPr>
          <a:xfrm>
            <a:off x="7367514" y="28241462"/>
            <a:ext cx="3333865" cy="1169551"/>
          </a:xfrm>
          <a:prstGeom prst="rect">
            <a:avLst/>
          </a:prstGeom>
          <a:noFill/>
        </p:spPr>
        <p:txBody>
          <a:bodyPr wrap="square" rtlCol="0">
            <a:spAutoFit/>
          </a:bodyPr>
          <a:lstStyle/>
          <a:p>
            <a:pPr algn="just"/>
            <a:r>
              <a:rPr lang="en-US" sz="1400" dirty="0"/>
              <a:t>Figure 4. One-dimensional fluorescence spectra of various petroleum products: LVMF (1), SN-150 (2), </a:t>
            </a:r>
            <a:r>
              <a:rPr lang="en-US" sz="1400" dirty="0" err="1"/>
              <a:t>ecto</a:t>
            </a:r>
            <a:r>
              <a:rPr lang="en-US" sz="1400" dirty="0"/>
              <a:t>-diesel (3), marine diesel fuel (4), TPEO (5), SN-500 (6).</a:t>
            </a:r>
            <a:endParaRPr lang="ru-RU" sz="1400" dirty="0"/>
          </a:p>
        </p:txBody>
      </p:sp>
      <p:sp>
        <p:nvSpPr>
          <p:cNvPr id="57" name="TextBox 56"/>
          <p:cNvSpPr txBox="1"/>
          <p:nvPr/>
        </p:nvSpPr>
        <p:spPr>
          <a:xfrm>
            <a:off x="14011597" y="23017202"/>
            <a:ext cx="2199641" cy="461665"/>
          </a:xfrm>
          <a:prstGeom prst="rect">
            <a:avLst/>
          </a:prstGeom>
          <a:noFill/>
        </p:spPr>
        <p:txBody>
          <a:bodyPr wrap="none" rtlCol="0">
            <a:spAutoFit/>
          </a:bodyPr>
          <a:lstStyle/>
          <a:p>
            <a:r>
              <a:rPr lang="en-US" sz="2400" b="1" dirty="0" smtClean="0"/>
              <a:t>3. Conclusion</a:t>
            </a:r>
            <a:endParaRPr lang="ru-RU" sz="2400" b="1" dirty="0"/>
          </a:p>
        </p:txBody>
      </p:sp>
      <p:sp>
        <p:nvSpPr>
          <p:cNvPr id="58" name="TextBox 57"/>
          <p:cNvSpPr txBox="1"/>
          <p:nvPr/>
        </p:nvSpPr>
        <p:spPr>
          <a:xfrm>
            <a:off x="14836320" y="27760833"/>
            <a:ext cx="1568058" cy="400110"/>
          </a:xfrm>
          <a:prstGeom prst="rect">
            <a:avLst/>
          </a:prstGeom>
          <a:noFill/>
        </p:spPr>
        <p:txBody>
          <a:bodyPr wrap="none" rtlCol="0">
            <a:spAutoFit/>
          </a:bodyPr>
          <a:lstStyle/>
          <a:p>
            <a:r>
              <a:rPr lang="en-US" sz="2000" b="1" dirty="0" smtClean="0"/>
              <a:t>References</a:t>
            </a:r>
            <a:endParaRPr lang="ru-RU" sz="2000" b="1" dirty="0"/>
          </a:p>
        </p:txBody>
      </p:sp>
      <p:sp>
        <p:nvSpPr>
          <p:cNvPr id="59" name="TextBox 58"/>
          <p:cNvSpPr txBox="1"/>
          <p:nvPr/>
        </p:nvSpPr>
        <p:spPr>
          <a:xfrm>
            <a:off x="11031331" y="28241462"/>
            <a:ext cx="9075418" cy="1600438"/>
          </a:xfrm>
          <a:prstGeom prst="rect">
            <a:avLst/>
          </a:prstGeom>
          <a:noFill/>
        </p:spPr>
        <p:txBody>
          <a:bodyPr wrap="square" rtlCol="0">
            <a:spAutoFit/>
          </a:bodyPr>
          <a:lstStyle/>
          <a:p>
            <a:pPr marL="342900" indent="-342900">
              <a:buAutoNum type="arabicPeriod"/>
            </a:pPr>
            <a:r>
              <a:rPr lang="en-US" sz="1400" dirty="0" smtClean="0"/>
              <a:t>Oil </a:t>
            </a:r>
            <a:r>
              <a:rPr lang="en-US" sz="1400" dirty="0"/>
              <a:t>Analysis Handbook for Predictive Equipment Maintenance. Available online: </a:t>
            </a:r>
            <a:r>
              <a:rPr lang="en-US" sz="1400" u="sng" dirty="0">
                <a:hlinkClick r:id="rId16"/>
              </a:rPr>
              <a:t>https://www.spectrosci.com/default/assets/File/SpectroSci_OilAnalysisHandbook_FINAL_2014-08.pdf</a:t>
            </a:r>
            <a:r>
              <a:rPr lang="en-US" sz="1400" u="sng" dirty="0"/>
              <a:t> </a:t>
            </a:r>
            <a:r>
              <a:rPr lang="en-US" sz="1400" dirty="0"/>
              <a:t> (accessed on March 14, 2021</a:t>
            </a:r>
            <a:r>
              <a:rPr lang="en-US" sz="1400" dirty="0" smtClean="0"/>
              <a:t>).</a:t>
            </a:r>
          </a:p>
          <a:p>
            <a:pPr marL="342900" indent="-342900">
              <a:buAutoNum type="arabicPeriod"/>
            </a:pPr>
            <a:r>
              <a:rPr lang="en-US" sz="1400" dirty="0"/>
              <a:t>G.I. </a:t>
            </a:r>
            <a:r>
              <a:rPr lang="en-US" sz="1400" dirty="0" err="1"/>
              <a:t>Berestova</a:t>
            </a:r>
            <a:r>
              <a:rPr lang="en-US" sz="1400" dirty="0"/>
              <a:t>, “Assessment of the state of engine oils in marine diesel engines by the complex method of </a:t>
            </a:r>
            <a:r>
              <a:rPr lang="en-US" sz="1400" dirty="0" err="1"/>
              <a:t>ferrography</a:t>
            </a:r>
            <a:r>
              <a:rPr lang="en-US" sz="1400" dirty="0"/>
              <a:t> and infrared spectroscopy”, Dissertation. Murmansk, Russia, 178, 2002</a:t>
            </a:r>
            <a:r>
              <a:rPr lang="en-US" sz="1400" dirty="0" smtClean="0"/>
              <a:t>.</a:t>
            </a:r>
          </a:p>
          <a:p>
            <a:pPr marL="342900" indent="-342900">
              <a:buAutoNum type="arabicPeriod"/>
            </a:pPr>
            <a:r>
              <a:rPr lang="en-US" sz="1400" dirty="0" err="1"/>
              <a:t>N.Ya</a:t>
            </a:r>
            <a:r>
              <a:rPr lang="en-US" sz="1400" dirty="0"/>
              <a:t>. </a:t>
            </a:r>
            <a:r>
              <a:rPr lang="en-US" sz="1400" dirty="0" err="1" smtClean="0"/>
              <a:t>Sinyavsky</a:t>
            </a:r>
            <a:r>
              <a:rPr lang="en-US" sz="1400" dirty="0" smtClean="0"/>
              <a:t> and etc. Marine </a:t>
            </a:r>
            <a:r>
              <a:rPr lang="en-US" sz="1400" dirty="0"/>
              <a:t>Intelligent Technologies, vol. 42 (4), 82-90, </a:t>
            </a:r>
            <a:r>
              <a:rPr lang="en-US" sz="1400" dirty="0" smtClean="0"/>
              <a:t>2018; </a:t>
            </a:r>
            <a:r>
              <a:rPr lang="en-US" sz="1400" dirty="0"/>
              <a:t>vol. 37 (3), 62-66, </a:t>
            </a:r>
            <a:r>
              <a:rPr lang="en-US" sz="1400" dirty="0" smtClean="0"/>
              <a:t>2017; </a:t>
            </a:r>
            <a:r>
              <a:rPr lang="en-US" sz="1400" dirty="0"/>
              <a:t>vol. 42 (4), 91-97, </a:t>
            </a:r>
            <a:r>
              <a:rPr lang="en-US" sz="1400" dirty="0" smtClean="0"/>
              <a:t>2018; </a:t>
            </a:r>
            <a:r>
              <a:rPr lang="en-US" sz="1400" dirty="0"/>
              <a:t>vol. 45 (3), 89-93, </a:t>
            </a:r>
            <a:r>
              <a:rPr lang="en-US" sz="1400" dirty="0" smtClean="0"/>
              <a:t>2019; </a:t>
            </a:r>
            <a:r>
              <a:rPr lang="en-US" sz="1400" dirty="0"/>
              <a:t>vol. 4 (1), 103-108, 2020</a:t>
            </a:r>
            <a:endParaRPr lang="ru-RU" sz="1400" dirty="0"/>
          </a:p>
        </p:txBody>
      </p:sp>
      <p:sp>
        <p:nvSpPr>
          <p:cNvPr id="61" name="TextBox 60"/>
          <p:cNvSpPr txBox="1"/>
          <p:nvPr/>
        </p:nvSpPr>
        <p:spPr>
          <a:xfrm>
            <a:off x="11001020" y="23505663"/>
            <a:ext cx="9238659" cy="4401205"/>
          </a:xfrm>
          <a:prstGeom prst="rect">
            <a:avLst/>
          </a:prstGeom>
          <a:noFill/>
        </p:spPr>
        <p:txBody>
          <a:bodyPr wrap="square" rtlCol="0">
            <a:spAutoFit/>
          </a:bodyPr>
          <a:lstStyle/>
          <a:p>
            <a:pPr indent="361950" algn="just"/>
            <a:r>
              <a:rPr lang="en-US" sz="1400" dirty="0" smtClean="0"/>
              <a:t>The </a:t>
            </a:r>
            <a:r>
              <a:rPr lang="en-US" sz="1400" dirty="0"/>
              <a:t>highly informative </a:t>
            </a:r>
            <a:r>
              <a:rPr lang="en-US" sz="1400" baseline="30000" dirty="0"/>
              <a:t>1</a:t>
            </a:r>
            <a:r>
              <a:rPr lang="en-US" sz="1400" dirty="0"/>
              <a:t>H and </a:t>
            </a:r>
            <a:r>
              <a:rPr lang="en-US" sz="1400" baseline="30000" dirty="0"/>
              <a:t>13</a:t>
            </a:r>
            <a:r>
              <a:rPr lang="en-US" sz="1400" dirty="0"/>
              <a:t>C NMR method in a strong magnetic field makes it possible to determine the composition of hydrocarbons, additives and impurities, i.e. characteristics of petroleum products that determine many technical parameters of the engine. However, to diagnose the quality of engine oil, this method involves the use of bulky and expensive laboratory equipment and requires a lot of time for analysis. NMR </a:t>
            </a:r>
            <a:r>
              <a:rPr lang="en-US" sz="1400" baseline="30000" dirty="0"/>
              <a:t>1</a:t>
            </a:r>
            <a:r>
              <a:rPr lang="en-US" sz="1400" dirty="0"/>
              <a:t>H </a:t>
            </a:r>
            <a:r>
              <a:rPr lang="en-US" sz="1400" dirty="0" err="1"/>
              <a:t>relaxometry</a:t>
            </a:r>
            <a:r>
              <a:rPr lang="en-US" sz="1400" dirty="0"/>
              <a:t> of low resolution using distribution functions </a:t>
            </a:r>
            <a:r>
              <a:rPr lang="en-US" sz="1400" i="1" dirty="0"/>
              <a:t>f(T</a:t>
            </a:r>
            <a:r>
              <a:rPr lang="en-US" sz="1400" i="1" baseline="-25000" dirty="0"/>
              <a:t>1</a:t>
            </a:r>
            <a:r>
              <a:rPr lang="en-US" sz="1400" i="1" dirty="0"/>
              <a:t>)</a:t>
            </a:r>
            <a:r>
              <a:rPr lang="en-US" sz="1400" dirty="0"/>
              <a:t> and </a:t>
            </a:r>
            <a:r>
              <a:rPr lang="en-US" sz="1400" i="1" dirty="0"/>
              <a:t>f(T</a:t>
            </a:r>
            <a:r>
              <a:rPr lang="en-US" sz="1400" i="1" baseline="-25000" dirty="0"/>
              <a:t>2</a:t>
            </a:r>
            <a:r>
              <a:rPr lang="en-US" sz="1400" i="1" dirty="0"/>
              <a:t>)</a:t>
            </a:r>
            <a:r>
              <a:rPr lang="en-US" sz="1400" dirty="0"/>
              <a:t> makes it possible to diagnose used engine oil and draw conclusions about engine faults. </a:t>
            </a:r>
            <a:endParaRPr lang="en-US" sz="1400" dirty="0" smtClean="0"/>
          </a:p>
          <a:p>
            <a:pPr indent="361950" algn="just"/>
            <a:r>
              <a:rPr lang="en-US" sz="1400" dirty="0"/>
              <a:t>It makes sense to use fluorescence spectra to determine the properties of marine oil products. In this case, informative parameters can be the shape line, intensity, and wavelength interval of the fluorescence spectrum. The study of absorption properties in the visible and UV ranges for samples of various marine fuels and oils made it possible to establish the dependence of their optical density, due to different chromophores, on the irradiation wavelength. It is shown that the distributions of color parameters for different samples are significantly different. The modality of the distribution of this parameter, the position and intensity of the peaks depend on the content and mass of aromatic hydrocarbon molecules in the composition of petroleum </a:t>
            </a:r>
            <a:r>
              <a:rPr lang="en-US" sz="1400" dirty="0" err="1"/>
              <a:t>products.</a:t>
            </a:r>
            <a:r>
              <a:rPr lang="en-US" sz="1400" dirty="0" err="1" smtClean="0"/>
              <a:t>The</a:t>
            </a:r>
            <a:r>
              <a:rPr lang="en-US" sz="1400" dirty="0" smtClean="0"/>
              <a:t> </a:t>
            </a:r>
            <a:r>
              <a:rPr lang="en-US" sz="1400" dirty="0"/>
              <a:t>possibilities of diagnostics of the engine by used oil by the method of optical correlation spectroscopy have been investigated</a:t>
            </a:r>
            <a:r>
              <a:rPr lang="en-US" sz="1400" dirty="0" smtClean="0"/>
              <a:t>. </a:t>
            </a:r>
            <a:r>
              <a:rPr lang="en-US" sz="1400" dirty="0"/>
              <a:t>The effect of oil viscosity on particle size distribution is shown, which, depending on the reasons (engine malfunctions), can change both upward and downward. By the nature of the distribution of large particles, it was found that the level of aggregation or micelle formation of the polymer of the viscosity modifier decreases in the waste oils.</a:t>
            </a:r>
            <a:endParaRPr lang="en-US" sz="1400" dirty="0" smtClean="0"/>
          </a:p>
          <a:p>
            <a:pPr indent="361950" algn="just"/>
            <a:r>
              <a:rPr lang="en-US" sz="1400" dirty="0"/>
              <a:t>The results of the performed </a:t>
            </a:r>
            <a:r>
              <a:rPr lang="en-US" sz="1400" dirty="0" err="1"/>
              <a:t>radiospectroscopic</a:t>
            </a:r>
            <a:r>
              <a:rPr lang="en-US" sz="1400" dirty="0"/>
              <a:t> and optical studies show that these methods make it possible to obtain parameters suitable for the analysis of engine oil and for obtaining diagnostic data on the state of the engine for the used oil.</a:t>
            </a:r>
            <a:endParaRPr lang="ru-RU" sz="1400" dirty="0"/>
          </a:p>
        </p:txBody>
      </p:sp>
      <p:sp>
        <p:nvSpPr>
          <p:cNvPr id="62" name="TextBox 61"/>
          <p:cNvSpPr txBox="1"/>
          <p:nvPr/>
        </p:nvSpPr>
        <p:spPr>
          <a:xfrm>
            <a:off x="10767323" y="5176271"/>
            <a:ext cx="9401866" cy="738664"/>
          </a:xfrm>
          <a:prstGeom prst="rect">
            <a:avLst/>
          </a:prstGeom>
          <a:noFill/>
        </p:spPr>
        <p:txBody>
          <a:bodyPr wrap="square" rtlCol="0">
            <a:spAutoFit/>
          </a:bodyPr>
          <a:lstStyle/>
          <a:p>
            <a:pPr algn="just"/>
            <a:r>
              <a:rPr lang="en-US" sz="1400" dirty="0"/>
              <a:t>Studies have shown that the fluorescence spectra in terms of wavelengths, intensity and the shape of spectral lines for marine oil products differ significantly. Consequently, these spectral characteristics can be used for the development of methods for identifying petroleum products, quality control and diagnostics.</a:t>
            </a:r>
            <a:endParaRPr lang="ru-RU" sz="1400" dirty="0"/>
          </a:p>
        </p:txBody>
      </p:sp>
    </p:spTree>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817813" rtl="0" eaLnBrk="1" fontAlgn="base" latinLnBrk="0" hangingPunct="1">
          <a:lnSpc>
            <a:spcPct val="100000"/>
          </a:lnSpc>
          <a:spcBef>
            <a:spcPct val="0"/>
          </a:spcBef>
          <a:spcAft>
            <a:spcPct val="0"/>
          </a:spcAft>
          <a:buClrTx/>
          <a:buSzTx/>
          <a:buFontTx/>
          <a:buNone/>
          <a:tabLst/>
          <a:defRPr kumimoji="0" lang="pl-PL" sz="5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817813" rtl="0" eaLnBrk="1" fontAlgn="base" latinLnBrk="0" hangingPunct="1">
          <a:lnSpc>
            <a:spcPct val="100000"/>
          </a:lnSpc>
          <a:spcBef>
            <a:spcPct val="0"/>
          </a:spcBef>
          <a:spcAft>
            <a:spcPct val="0"/>
          </a:spcAft>
          <a:buClrTx/>
          <a:buSzTx/>
          <a:buFontTx/>
          <a:buNone/>
          <a:tabLst/>
          <a:defRPr kumimoji="0" lang="pl-PL" sz="5500" b="0" i="0" u="none" strike="noStrike" cap="none" normalizeH="0" baseline="0" smtClean="0">
            <a:ln>
              <a:noFill/>
            </a:ln>
            <a:solidFill>
              <a:schemeClr val="tx1"/>
            </a:solidFill>
            <a:effectLst/>
            <a:latin typeface="Arial" charset="0"/>
          </a:defRPr>
        </a:defPPr>
      </a:lstStyle>
    </a:ln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2155</Words>
  <Application>Microsoft Office PowerPoint</Application>
  <PresentationFormat>Произвольный</PresentationFormat>
  <Paragraphs>58</Paragraphs>
  <Slides>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vt:i4>
      </vt:variant>
    </vt:vector>
  </HeadingPairs>
  <TitlesOfParts>
    <vt:vector size="2" baseType="lpstr">
      <vt:lpstr>Projekt domyślny</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2013-05-29T05:34:55Z</dcterms:created>
  <dcterms:modified xsi:type="dcterms:W3CDTF">2021-06-16T16:13:09Z</dcterms:modified>
</cp:coreProperties>
</file>